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57" r:id="rId2"/>
    <p:sldId id="258" r:id="rId3"/>
    <p:sldId id="260" r:id="rId4"/>
    <p:sldId id="261" r:id="rId5"/>
    <p:sldId id="262" r:id="rId6"/>
    <p:sldId id="263" r:id="rId7"/>
    <p:sldId id="264" r:id="rId8"/>
    <p:sldId id="265" r:id="rId9"/>
    <p:sldId id="266" r:id="rId10"/>
    <p:sldId id="267" r:id="rId11"/>
    <p:sldId id="268" r:id="rId12"/>
    <p:sldId id="269" r:id="rId13"/>
    <p:sldId id="270" r:id="rId14"/>
    <p:sldId id="281" r:id="rId15"/>
    <p:sldId id="282" r:id="rId16"/>
    <p:sldId id="271" r:id="rId17"/>
    <p:sldId id="272" r:id="rId18"/>
    <p:sldId id="273" r:id="rId19"/>
    <p:sldId id="274" r:id="rId20"/>
    <p:sldId id="283" r:id="rId21"/>
    <p:sldId id="284" r:id="rId22"/>
    <p:sldId id="285" r:id="rId23"/>
    <p:sldId id="286"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6" r:id="rId42"/>
    <p:sldId id="307" r:id="rId43"/>
    <p:sldId id="309" r:id="rId44"/>
    <p:sldId id="308" r:id="rId45"/>
    <p:sldId id="310" r:id="rId46"/>
    <p:sldId id="312" r:id="rId47"/>
  </p:sldIdLst>
  <p:sldSz cx="9144000" cy="6858000" type="screen4x3"/>
  <p:notesSz cx="6858000" cy="91440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2" d="100"/>
          <a:sy n="72" d="100"/>
        </p:scale>
        <p:origin x="-60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smtClean="0"/>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7" name="6 Marcador de fecha"/>
          <p:cNvSpPr>
            <a:spLocks noGrp="1"/>
          </p:cNvSpPr>
          <p:nvPr>
            <p:ph type="dt" sz="half" idx="10"/>
          </p:nvPr>
        </p:nvSpPr>
        <p:spPr/>
        <p:txBody>
          <a:bodyPr/>
          <a:lstStyle>
            <a:extLst/>
          </a:lstStyle>
          <a:p>
            <a:fld id="{249F9817-1912-4DA3-B896-ACA32AD96503}" type="datetimeFigureOut">
              <a:rPr lang="es-CR" smtClean="0"/>
              <a:t>24/10/2012</a:t>
            </a:fld>
            <a:endParaRPr lang="es-CR"/>
          </a:p>
        </p:txBody>
      </p:sp>
      <p:sp>
        <p:nvSpPr>
          <p:cNvPr id="20" name="19 Marcador de pie de página"/>
          <p:cNvSpPr>
            <a:spLocks noGrp="1"/>
          </p:cNvSpPr>
          <p:nvPr>
            <p:ph type="ftr" sz="quarter" idx="11"/>
          </p:nvPr>
        </p:nvSpPr>
        <p:spPr/>
        <p:txBody>
          <a:bodyPr/>
          <a:lstStyle>
            <a:extLst/>
          </a:lstStyle>
          <a:p>
            <a:endParaRPr lang="es-CR"/>
          </a:p>
        </p:txBody>
      </p:sp>
      <p:sp>
        <p:nvSpPr>
          <p:cNvPr id="10" name="9 Marcador de número de diapositiva"/>
          <p:cNvSpPr>
            <a:spLocks noGrp="1"/>
          </p:cNvSpPr>
          <p:nvPr>
            <p:ph type="sldNum" sz="quarter" idx="12"/>
          </p:nvPr>
        </p:nvSpPr>
        <p:spPr/>
        <p:txBody>
          <a:bodyPr/>
          <a:lstStyle>
            <a:extLst/>
          </a:lstStyle>
          <a:p>
            <a:fld id="{7BC7BFE1-EC2A-4A78-B3C5-7AFA872522BD}" type="slidenum">
              <a:rPr lang="es-CR" smtClean="0"/>
              <a:t>‹Nº›</a:t>
            </a:fld>
            <a:endParaRPr lang="es-CR"/>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249F9817-1912-4DA3-B896-ACA32AD96503}" type="datetimeFigureOut">
              <a:rPr lang="es-CR" smtClean="0"/>
              <a:t>24/10/2012</a:t>
            </a:fld>
            <a:endParaRPr lang="es-CR"/>
          </a:p>
        </p:txBody>
      </p:sp>
      <p:sp>
        <p:nvSpPr>
          <p:cNvPr id="5" name="4 Marcador de pie de página"/>
          <p:cNvSpPr>
            <a:spLocks noGrp="1"/>
          </p:cNvSpPr>
          <p:nvPr>
            <p:ph type="ftr" sz="quarter" idx="11"/>
          </p:nvPr>
        </p:nvSpPr>
        <p:spPr/>
        <p:txBody>
          <a:bodyPr/>
          <a:lstStyle>
            <a:extLst/>
          </a:lstStyle>
          <a:p>
            <a:endParaRPr lang="es-CR"/>
          </a:p>
        </p:txBody>
      </p:sp>
      <p:sp>
        <p:nvSpPr>
          <p:cNvPr id="6" name="5 Marcador de número de diapositiva"/>
          <p:cNvSpPr>
            <a:spLocks noGrp="1"/>
          </p:cNvSpPr>
          <p:nvPr>
            <p:ph type="sldNum" sz="quarter" idx="12"/>
          </p:nvPr>
        </p:nvSpPr>
        <p:spPr/>
        <p:txBody>
          <a:bodyPr/>
          <a:lstStyle>
            <a:extLst/>
          </a:lstStyle>
          <a:p>
            <a:fld id="{7BC7BFE1-EC2A-4A78-B3C5-7AFA872522BD}" type="slidenum">
              <a:rPr lang="es-CR" smtClean="0"/>
              <a:t>‹Nº›</a:t>
            </a:fld>
            <a:endParaRPr lang="es-C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249F9817-1912-4DA3-B896-ACA32AD96503}" type="datetimeFigureOut">
              <a:rPr lang="es-CR" smtClean="0"/>
              <a:t>24/10/2012</a:t>
            </a:fld>
            <a:endParaRPr lang="es-CR"/>
          </a:p>
        </p:txBody>
      </p:sp>
      <p:sp>
        <p:nvSpPr>
          <p:cNvPr id="5" name="4 Marcador de pie de página"/>
          <p:cNvSpPr>
            <a:spLocks noGrp="1"/>
          </p:cNvSpPr>
          <p:nvPr>
            <p:ph type="ftr" sz="quarter" idx="11"/>
          </p:nvPr>
        </p:nvSpPr>
        <p:spPr/>
        <p:txBody>
          <a:bodyPr/>
          <a:lstStyle>
            <a:extLst/>
          </a:lstStyle>
          <a:p>
            <a:endParaRPr lang="es-CR"/>
          </a:p>
        </p:txBody>
      </p:sp>
      <p:sp>
        <p:nvSpPr>
          <p:cNvPr id="6" name="5 Marcador de número de diapositiva"/>
          <p:cNvSpPr>
            <a:spLocks noGrp="1"/>
          </p:cNvSpPr>
          <p:nvPr>
            <p:ph type="sldNum" sz="quarter" idx="12"/>
          </p:nvPr>
        </p:nvSpPr>
        <p:spPr/>
        <p:txBody>
          <a:bodyPr/>
          <a:lstStyle>
            <a:extLst/>
          </a:lstStyle>
          <a:p>
            <a:fld id="{7BC7BFE1-EC2A-4A78-B3C5-7AFA872522BD}" type="slidenum">
              <a:rPr lang="es-CR" smtClean="0"/>
              <a:t>‹Nº›</a:t>
            </a:fld>
            <a:endParaRPr lang="es-C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1279525" y="685800"/>
            <a:ext cx="7086600" cy="54403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3" name="2 Marcador de fecha"/>
          <p:cNvSpPr>
            <a:spLocks noGrp="1"/>
          </p:cNvSpPr>
          <p:nvPr>
            <p:ph type="dt" sz="half" idx="10"/>
          </p:nvPr>
        </p:nvSpPr>
        <p:spPr>
          <a:xfrm>
            <a:off x="457200" y="6429375"/>
            <a:ext cx="2133600" cy="323850"/>
          </a:xfrm>
        </p:spPr>
        <p:txBody>
          <a:bodyPr/>
          <a:lstStyle>
            <a:lvl1pPr>
              <a:defRPr/>
            </a:lvl1pPr>
          </a:lstStyle>
          <a:p>
            <a:endParaRPr lang="en-US"/>
          </a:p>
        </p:txBody>
      </p:sp>
      <p:sp>
        <p:nvSpPr>
          <p:cNvPr id="4" name="3 Marcador de pie de página"/>
          <p:cNvSpPr>
            <a:spLocks noGrp="1"/>
          </p:cNvSpPr>
          <p:nvPr>
            <p:ph type="ftr" sz="quarter" idx="11"/>
          </p:nvPr>
        </p:nvSpPr>
        <p:spPr>
          <a:xfrm>
            <a:off x="3124200" y="6429375"/>
            <a:ext cx="2895600" cy="323850"/>
          </a:xfrm>
        </p:spPr>
        <p:txBody>
          <a:bodyPr/>
          <a:lstStyle>
            <a:lvl1pPr>
              <a:defRPr/>
            </a:lvl1pPr>
          </a:lstStyle>
          <a:p>
            <a:endParaRPr lang="en-US"/>
          </a:p>
        </p:txBody>
      </p:sp>
      <p:sp>
        <p:nvSpPr>
          <p:cNvPr id="5" name="4 Marcador de número de diapositiva"/>
          <p:cNvSpPr>
            <a:spLocks noGrp="1"/>
          </p:cNvSpPr>
          <p:nvPr>
            <p:ph type="sldNum" sz="quarter" idx="12"/>
          </p:nvPr>
        </p:nvSpPr>
        <p:spPr>
          <a:xfrm>
            <a:off x="6553200" y="6429375"/>
            <a:ext cx="2133600" cy="323850"/>
          </a:xfrm>
        </p:spPr>
        <p:txBody>
          <a:bodyPr/>
          <a:lstStyle>
            <a:lvl1pPr>
              <a:defRPr/>
            </a:lvl1pPr>
          </a:lstStyle>
          <a:p>
            <a:fld id="{61B2C589-A544-48EA-B931-089AB9E632B4}" type="slidenum">
              <a:rPr lang="en-US"/>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249F9817-1912-4DA3-B896-ACA32AD96503}" type="datetimeFigureOut">
              <a:rPr lang="es-CR" smtClean="0"/>
              <a:t>24/10/2012</a:t>
            </a:fld>
            <a:endParaRPr lang="es-CR"/>
          </a:p>
        </p:txBody>
      </p:sp>
      <p:sp>
        <p:nvSpPr>
          <p:cNvPr id="5" name="4 Marcador de pie de página"/>
          <p:cNvSpPr>
            <a:spLocks noGrp="1"/>
          </p:cNvSpPr>
          <p:nvPr>
            <p:ph type="ftr" sz="quarter" idx="11"/>
          </p:nvPr>
        </p:nvSpPr>
        <p:spPr/>
        <p:txBody>
          <a:bodyPr/>
          <a:lstStyle>
            <a:extLst/>
          </a:lstStyle>
          <a:p>
            <a:endParaRPr lang="es-CR"/>
          </a:p>
        </p:txBody>
      </p:sp>
      <p:sp>
        <p:nvSpPr>
          <p:cNvPr id="6" name="5 Marcador de número de diapositiva"/>
          <p:cNvSpPr>
            <a:spLocks noGrp="1"/>
          </p:cNvSpPr>
          <p:nvPr>
            <p:ph type="sldNum" sz="quarter" idx="12"/>
          </p:nvPr>
        </p:nvSpPr>
        <p:spPr/>
        <p:txBody>
          <a:bodyPr/>
          <a:lstStyle>
            <a:extLst/>
          </a:lstStyle>
          <a:p>
            <a:fld id="{7BC7BFE1-EC2A-4A78-B3C5-7AFA872522BD}" type="slidenum">
              <a:rPr lang="es-CR" smtClean="0"/>
              <a:t>‹Nº›</a:t>
            </a:fld>
            <a:endParaRPr lang="es-C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249F9817-1912-4DA3-B896-ACA32AD96503}" type="datetimeFigureOut">
              <a:rPr lang="es-CR" smtClean="0"/>
              <a:t>24/10/2012</a:t>
            </a:fld>
            <a:endParaRPr lang="es-CR"/>
          </a:p>
        </p:txBody>
      </p:sp>
      <p:sp>
        <p:nvSpPr>
          <p:cNvPr id="5" name="4 Marcador de pie de página"/>
          <p:cNvSpPr>
            <a:spLocks noGrp="1"/>
          </p:cNvSpPr>
          <p:nvPr>
            <p:ph type="ftr" sz="quarter" idx="11"/>
          </p:nvPr>
        </p:nvSpPr>
        <p:spPr/>
        <p:txBody>
          <a:bodyPr/>
          <a:lstStyle>
            <a:extLst/>
          </a:lstStyle>
          <a:p>
            <a:endParaRPr lang="es-CR"/>
          </a:p>
        </p:txBody>
      </p:sp>
      <p:sp>
        <p:nvSpPr>
          <p:cNvPr id="6" name="5 Marcador de número de diapositiva"/>
          <p:cNvSpPr>
            <a:spLocks noGrp="1"/>
          </p:cNvSpPr>
          <p:nvPr>
            <p:ph type="sldNum" sz="quarter" idx="12"/>
          </p:nvPr>
        </p:nvSpPr>
        <p:spPr/>
        <p:txBody>
          <a:bodyPr/>
          <a:lstStyle>
            <a:extLst/>
          </a:lstStyle>
          <a:p>
            <a:fld id="{7BC7BFE1-EC2A-4A78-B3C5-7AFA872522BD}" type="slidenum">
              <a:rPr lang="es-CR" smtClean="0"/>
              <a:t>‹Nº›</a:t>
            </a:fld>
            <a:endParaRPr lang="es-CR"/>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249F9817-1912-4DA3-B896-ACA32AD96503}" type="datetimeFigureOut">
              <a:rPr lang="es-CR" smtClean="0"/>
              <a:t>24/10/2012</a:t>
            </a:fld>
            <a:endParaRPr lang="es-CR"/>
          </a:p>
        </p:txBody>
      </p:sp>
      <p:sp>
        <p:nvSpPr>
          <p:cNvPr id="6" name="5 Marcador de pie de página"/>
          <p:cNvSpPr>
            <a:spLocks noGrp="1"/>
          </p:cNvSpPr>
          <p:nvPr>
            <p:ph type="ftr" sz="quarter" idx="11"/>
          </p:nvPr>
        </p:nvSpPr>
        <p:spPr/>
        <p:txBody>
          <a:bodyPr/>
          <a:lstStyle>
            <a:extLst/>
          </a:lstStyle>
          <a:p>
            <a:endParaRPr lang="es-CR"/>
          </a:p>
        </p:txBody>
      </p:sp>
      <p:sp>
        <p:nvSpPr>
          <p:cNvPr id="7" name="6 Marcador de número de diapositiva"/>
          <p:cNvSpPr>
            <a:spLocks noGrp="1"/>
          </p:cNvSpPr>
          <p:nvPr>
            <p:ph type="sldNum" sz="quarter" idx="12"/>
          </p:nvPr>
        </p:nvSpPr>
        <p:spPr/>
        <p:txBody>
          <a:bodyPr/>
          <a:lstStyle>
            <a:extLst/>
          </a:lstStyle>
          <a:p>
            <a:fld id="{7BC7BFE1-EC2A-4A78-B3C5-7AFA872522BD}" type="slidenum">
              <a:rPr lang="es-CR" smtClean="0"/>
              <a:t>‹Nº›</a:t>
            </a:fld>
            <a:endParaRPr lang="es-C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249F9817-1912-4DA3-B896-ACA32AD96503}" type="datetimeFigureOut">
              <a:rPr lang="es-CR" smtClean="0"/>
              <a:t>24/10/2012</a:t>
            </a:fld>
            <a:endParaRPr lang="es-CR"/>
          </a:p>
        </p:txBody>
      </p:sp>
      <p:sp>
        <p:nvSpPr>
          <p:cNvPr id="8" name="7 Marcador de pie de página"/>
          <p:cNvSpPr>
            <a:spLocks noGrp="1"/>
          </p:cNvSpPr>
          <p:nvPr>
            <p:ph type="ftr" sz="quarter" idx="11"/>
          </p:nvPr>
        </p:nvSpPr>
        <p:spPr/>
        <p:txBody>
          <a:bodyPr/>
          <a:lstStyle>
            <a:extLst/>
          </a:lstStyle>
          <a:p>
            <a:endParaRPr lang="es-CR"/>
          </a:p>
        </p:txBody>
      </p:sp>
      <p:sp>
        <p:nvSpPr>
          <p:cNvPr id="9" name="8 Marcador de número de diapositiva"/>
          <p:cNvSpPr>
            <a:spLocks noGrp="1"/>
          </p:cNvSpPr>
          <p:nvPr>
            <p:ph type="sldNum" sz="quarter" idx="12"/>
          </p:nvPr>
        </p:nvSpPr>
        <p:spPr/>
        <p:txBody>
          <a:bodyPr/>
          <a:lstStyle>
            <a:extLst/>
          </a:lstStyle>
          <a:p>
            <a:fld id="{7BC7BFE1-EC2A-4A78-B3C5-7AFA872522BD}" type="slidenum">
              <a:rPr lang="es-CR" smtClean="0"/>
              <a:t>‹Nº›</a:t>
            </a:fld>
            <a:endParaRPr lang="es-C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249F9817-1912-4DA3-B896-ACA32AD96503}" type="datetimeFigureOut">
              <a:rPr lang="es-CR" smtClean="0"/>
              <a:t>24/10/2012</a:t>
            </a:fld>
            <a:endParaRPr lang="es-CR"/>
          </a:p>
        </p:txBody>
      </p:sp>
      <p:sp>
        <p:nvSpPr>
          <p:cNvPr id="4" name="3 Marcador de pie de página"/>
          <p:cNvSpPr>
            <a:spLocks noGrp="1"/>
          </p:cNvSpPr>
          <p:nvPr>
            <p:ph type="ftr" sz="quarter" idx="11"/>
          </p:nvPr>
        </p:nvSpPr>
        <p:spPr/>
        <p:txBody>
          <a:bodyPr/>
          <a:lstStyle>
            <a:extLst/>
          </a:lstStyle>
          <a:p>
            <a:endParaRPr lang="es-CR"/>
          </a:p>
        </p:txBody>
      </p:sp>
      <p:sp>
        <p:nvSpPr>
          <p:cNvPr id="5" name="4 Marcador de número de diapositiva"/>
          <p:cNvSpPr>
            <a:spLocks noGrp="1"/>
          </p:cNvSpPr>
          <p:nvPr>
            <p:ph type="sldNum" sz="quarter" idx="12"/>
          </p:nvPr>
        </p:nvSpPr>
        <p:spPr/>
        <p:txBody>
          <a:bodyPr/>
          <a:lstStyle>
            <a:extLst/>
          </a:lstStyle>
          <a:p>
            <a:fld id="{7BC7BFE1-EC2A-4A78-B3C5-7AFA872522BD}" type="slidenum">
              <a:rPr lang="es-CR" smtClean="0"/>
              <a:t>‹Nº›</a:t>
            </a:fld>
            <a:endParaRPr lang="es-C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249F9817-1912-4DA3-B896-ACA32AD96503}" type="datetimeFigureOut">
              <a:rPr lang="es-CR" smtClean="0"/>
              <a:t>24/10/2012</a:t>
            </a:fld>
            <a:endParaRPr lang="es-CR"/>
          </a:p>
        </p:txBody>
      </p:sp>
      <p:sp>
        <p:nvSpPr>
          <p:cNvPr id="3" name="2 Marcador de pie de página"/>
          <p:cNvSpPr>
            <a:spLocks noGrp="1"/>
          </p:cNvSpPr>
          <p:nvPr>
            <p:ph type="ftr" sz="quarter" idx="11"/>
          </p:nvPr>
        </p:nvSpPr>
        <p:spPr/>
        <p:txBody>
          <a:bodyPr/>
          <a:lstStyle>
            <a:extLst/>
          </a:lstStyle>
          <a:p>
            <a:endParaRPr lang="es-CR"/>
          </a:p>
        </p:txBody>
      </p:sp>
      <p:sp>
        <p:nvSpPr>
          <p:cNvPr id="4" name="3 Marcador de número de diapositiva"/>
          <p:cNvSpPr>
            <a:spLocks noGrp="1"/>
          </p:cNvSpPr>
          <p:nvPr>
            <p:ph type="sldNum" sz="quarter" idx="12"/>
          </p:nvPr>
        </p:nvSpPr>
        <p:spPr/>
        <p:txBody>
          <a:bodyPr/>
          <a:lstStyle>
            <a:extLst/>
          </a:lstStyle>
          <a:p>
            <a:fld id="{7BC7BFE1-EC2A-4A78-B3C5-7AFA872522BD}" type="slidenum">
              <a:rPr lang="es-CR" smtClean="0"/>
              <a:t>‹Nº›</a:t>
            </a:fld>
            <a:endParaRPr lang="es-CR"/>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249F9817-1912-4DA3-B896-ACA32AD96503}" type="datetimeFigureOut">
              <a:rPr lang="es-CR" smtClean="0"/>
              <a:t>24/10/2012</a:t>
            </a:fld>
            <a:endParaRPr lang="es-CR"/>
          </a:p>
        </p:txBody>
      </p:sp>
      <p:sp>
        <p:nvSpPr>
          <p:cNvPr id="6" name="5 Marcador de pie de página"/>
          <p:cNvSpPr>
            <a:spLocks noGrp="1"/>
          </p:cNvSpPr>
          <p:nvPr>
            <p:ph type="ftr" sz="quarter" idx="11"/>
          </p:nvPr>
        </p:nvSpPr>
        <p:spPr/>
        <p:txBody>
          <a:bodyPr/>
          <a:lstStyle>
            <a:extLst/>
          </a:lstStyle>
          <a:p>
            <a:endParaRPr lang="es-CR"/>
          </a:p>
        </p:txBody>
      </p:sp>
      <p:sp>
        <p:nvSpPr>
          <p:cNvPr id="7" name="6 Marcador de número de diapositiva"/>
          <p:cNvSpPr>
            <a:spLocks noGrp="1"/>
          </p:cNvSpPr>
          <p:nvPr>
            <p:ph type="sldNum" sz="quarter" idx="12"/>
          </p:nvPr>
        </p:nvSpPr>
        <p:spPr/>
        <p:txBody>
          <a:bodyPr/>
          <a:lstStyle>
            <a:extLst/>
          </a:lstStyle>
          <a:p>
            <a:fld id="{7BC7BFE1-EC2A-4A78-B3C5-7AFA872522BD}" type="slidenum">
              <a:rPr lang="es-CR" smtClean="0"/>
              <a:t>‹Nº›</a:t>
            </a:fld>
            <a:endParaRPr lang="es-C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extLst/>
          </a:lstStyle>
          <a:p>
            <a:fld id="{249F9817-1912-4DA3-B896-ACA32AD96503}" type="datetimeFigureOut">
              <a:rPr lang="es-CR" smtClean="0"/>
              <a:t>24/10/2012</a:t>
            </a:fld>
            <a:endParaRPr lang="es-CR"/>
          </a:p>
        </p:txBody>
      </p:sp>
      <p:sp>
        <p:nvSpPr>
          <p:cNvPr id="6" name="5 Marcador de pie de página"/>
          <p:cNvSpPr>
            <a:spLocks noGrp="1"/>
          </p:cNvSpPr>
          <p:nvPr>
            <p:ph type="ftr" sz="quarter" idx="11"/>
          </p:nvPr>
        </p:nvSpPr>
        <p:spPr/>
        <p:txBody>
          <a:bodyPr/>
          <a:lstStyle>
            <a:extLst/>
          </a:lstStyle>
          <a:p>
            <a:endParaRPr lang="es-CR"/>
          </a:p>
        </p:txBody>
      </p:sp>
      <p:sp>
        <p:nvSpPr>
          <p:cNvPr id="7" name="6 Marcador de número de diapositiva"/>
          <p:cNvSpPr>
            <a:spLocks noGrp="1"/>
          </p:cNvSpPr>
          <p:nvPr>
            <p:ph type="sldNum" sz="quarter" idx="12"/>
          </p:nvPr>
        </p:nvSpPr>
        <p:spPr/>
        <p:txBody>
          <a:bodyPr/>
          <a:lstStyle>
            <a:extLst/>
          </a:lstStyle>
          <a:p>
            <a:fld id="{7BC7BFE1-EC2A-4A78-B3C5-7AFA872522BD}" type="slidenum">
              <a:rPr lang="es-CR" smtClean="0"/>
              <a:t>‹Nº›</a:t>
            </a:fld>
            <a:endParaRPr lang="es-CR"/>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smtClean="0"/>
              <a:t>Haga clic en el icono para agregar una imagen</a:t>
            </a:r>
            <a:endParaRPr kumimoji="0" lang="en-US" dirty="0"/>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Rectángulo"/>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extLst/>
          </a:lstStyle>
          <a:p>
            <a:r>
              <a:rPr kumimoji="0" lang="es-ES" smtClean="0"/>
              <a:t>Haga clic para modificar el estilo de título del patrón</a:t>
            </a:r>
            <a:endParaRPr kumimoji="0" lang="en-US"/>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249F9817-1912-4DA3-B896-ACA32AD96503}" type="datetimeFigureOut">
              <a:rPr lang="es-CR" smtClean="0"/>
              <a:t>24/10/2012</a:t>
            </a:fld>
            <a:endParaRPr lang="es-CR"/>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s-CR"/>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BC7BFE1-EC2A-4A78-B3C5-7AFA872522BD}" type="slidenum">
              <a:rPr lang="es-CR" smtClean="0"/>
              <a:t>‹Nº›</a:t>
            </a:fld>
            <a:endParaRPr lang="es-CR"/>
          </a:p>
        </p:txBody>
      </p:sp>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saraycg@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755650" y="2357430"/>
            <a:ext cx="7772400" cy="1277945"/>
          </a:xfrm>
        </p:spPr>
        <p:txBody>
          <a:bodyPr/>
          <a:lstStyle/>
          <a:p>
            <a:pPr algn="ctr"/>
            <a:r>
              <a:rPr lang="es-ES" b="1" dirty="0" smtClean="0">
                <a:solidFill>
                  <a:schemeClr val="tx1"/>
                </a:solidFill>
              </a:rPr>
              <a:t>LOS </a:t>
            </a:r>
            <a:r>
              <a:rPr lang="es-ES" b="1" dirty="0">
                <a:solidFill>
                  <a:schemeClr val="tx1"/>
                </a:solidFill>
              </a:rPr>
              <a:t>RESÚMENES</a:t>
            </a:r>
          </a:p>
        </p:txBody>
      </p:sp>
      <p:sp>
        <p:nvSpPr>
          <p:cNvPr id="5123" name="Rectangle 3"/>
          <p:cNvSpPr>
            <a:spLocks noGrp="1" noChangeArrowheads="1"/>
          </p:cNvSpPr>
          <p:nvPr>
            <p:ph type="subTitle" idx="1"/>
          </p:nvPr>
        </p:nvSpPr>
        <p:spPr>
          <a:xfrm>
            <a:off x="1371600" y="4357694"/>
            <a:ext cx="6400800" cy="1285884"/>
          </a:xfrm>
        </p:spPr>
        <p:txBody>
          <a:bodyPr>
            <a:normAutofit fontScale="92500" lnSpcReduction="10000"/>
          </a:bodyPr>
          <a:lstStyle/>
          <a:p>
            <a:pPr algn="ctr"/>
            <a:r>
              <a:rPr lang="es-ES" sz="2800" dirty="0"/>
              <a:t>Saray Córdoba González</a:t>
            </a:r>
          </a:p>
          <a:p>
            <a:pPr algn="ctr"/>
            <a:r>
              <a:rPr lang="es-ES" sz="2800" dirty="0"/>
              <a:t>Universidad de Costa Rica</a:t>
            </a:r>
          </a:p>
          <a:p>
            <a:pPr algn="ctr"/>
            <a:r>
              <a:rPr lang="es-ES" sz="2800" dirty="0">
                <a:hlinkClick r:id="rId2"/>
              </a:rPr>
              <a:t>saraycg@gmail.com</a:t>
            </a:r>
            <a:endParaRPr lang="es-ES" sz="2800" dirty="0"/>
          </a:p>
          <a:p>
            <a:endParaRPr lang="es-ES" sz="2800" dirty="0"/>
          </a:p>
          <a:p>
            <a:endParaRPr lang="es-ES" sz="2800" dirty="0"/>
          </a:p>
          <a:p>
            <a:endParaRPr lang="es-ES" dirty="0"/>
          </a:p>
        </p:txBody>
      </p:sp>
      <p:sp>
        <p:nvSpPr>
          <p:cNvPr id="5125" name="Text Box 5"/>
          <p:cNvSpPr txBox="1">
            <a:spLocks noChangeArrowheads="1"/>
          </p:cNvSpPr>
          <p:nvPr/>
        </p:nvSpPr>
        <p:spPr bwMode="auto">
          <a:xfrm>
            <a:off x="1214414" y="285729"/>
            <a:ext cx="7461274" cy="1800493"/>
          </a:xfrm>
          <a:prstGeom prst="rect">
            <a:avLst/>
          </a:prstGeom>
          <a:noFill/>
          <a:ln w="9525">
            <a:noFill/>
            <a:miter lim="800000"/>
            <a:headEnd/>
            <a:tailEnd/>
          </a:ln>
          <a:effectLst/>
        </p:spPr>
        <p:txBody>
          <a:bodyPr wrap="square">
            <a:spAutoFit/>
          </a:bodyPr>
          <a:lstStyle/>
          <a:p>
            <a:pPr algn="ctr" eaLnBrk="1" hangingPunct="1">
              <a:spcBef>
                <a:spcPct val="50000"/>
              </a:spcBef>
            </a:pPr>
            <a:r>
              <a:rPr lang="es-ES" sz="2400" b="1" dirty="0">
                <a:latin typeface="Lucida Console" pitchFamily="49" charset="0"/>
              </a:rPr>
              <a:t>Taller sobre Elaboración y Evaluación de Resúmenes para Revistas </a:t>
            </a:r>
            <a:r>
              <a:rPr lang="es-ES" sz="2400" b="1" dirty="0" smtClean="0">
                <a:latin typeface="Lucida Console" pitchFamily="49" charset="0"/>
              </a:rPr>
              <a:t>Científicas</a:t>
            </a:r>
          </a:p>
          <a:p>
            <a:pPr algn="ctr" eaLnBrk="1" hangingPunct="1">
              <a:spcBef>
                <a:spcPct val="50000"/>
              </a:spcBef>
            </a:pPr>
            <a:r>
              <a:rPr lang="es-ES" sz="2400" b="1" dirty="0" smtClean="0">
                <a:latin typeface="Lucida Console" pitchFamily="49" charset="0"/>
              </a:rPr>
              <a:t>24 y 31 octubre 2012</a:t>
            </a:r>
            <a:endParaRPr lang="es-ES" sz="2400" b="1" dirty="0">
              <a:latin typeface="Lucida Console" pitchFamily="49" charset="0"/>
            </a:endParaRPr>
          </a:p>
          <a:p>
            <a:pPr>
              <a:spcBef>
                <a:spcPct val="50000"/>
              </a:spcBef>
            </a:pPr>
            <a:endParaRPr lang="es-ES" b="1" dirty="0">
              <a:latin typeface="Lucida Console" pitchFamily="49" charset="0"/>
            </a:endParaRPr>
          </a:p>
        </p:txBody>
      </p:sp>
      <p:pic>
        <p:nvPicPr>
          <p:cNvPr id="62466" name="Picture 2" descr="http://ucrindex.ucr.ac.cr/img/ucrindex.png"/>
          <p:cNvPicPr>
            <a:picLocks noChangeAspect="1" noChangeArrowheads="1"/>
          </p:cNvPicPr>
          <p:nvPr/>
        </p:nvPicPr>
        <p:blipFill>
          <a:blip r:embed="rId3"/>
          <a:srcRect/>
          <a:stretch>
            <a:fillRect/>
          </a:stretch>
        </p:blipFill>
        <p:spPr bwMode="auto">
          <a:xfrm>
            <a:off x="1" y="5857892"/>
            <a:ext cx="9144000" cy="100010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s-ES"/>
              <a:t>SEGÚN SU OBJETIVO</a:t>
            </a:r>
          </a:p>
        </p:txBody>
      </p:sp>
      <p:sp>
        <p:nvSpPr>
          <p:cNvPr id="17411" name="Rectangle 3"/>
          <p:cNvSpPr>
            <a:spLocks noGrp="1" noChangeArrowheads="1"/>
          </p:cNvSpPr>
          <p:nvPr>
            <p:ph idx="1"/>
          </p:nvPr>
        </p:nvSpPr>
        <p:spPr/>
        <p:txBody>
          <a:bodyPr/>
          <a:lstStyle/>
          <a:p>
            <a:r>
              <a:rPr lang="es-ES" sz="2800"/>
              <a:t>PARA DIFERENTES TIPOS DE DOCUMENTOS: </a:t>
            </a:r>
          </a:p>
          <a:p>
            <a:pPr>
              <a:buFontTx/>
              <a:buNone/>
            </a:pPr>
            <a:r>
              <a:rPr lang="es-ES" sz="2800"/>
              <a:t>		Artículos científicos</a:t>
            </a:r>
          </a:p>
          <a:p>
            <a:pPr>
              <a:buFontTx/>
              <a:buNone/>
            </a:pPr>
            <a:r>
              <a:rPr lang="es-ES" sz="2800"/>
              <a:t>		Ensayos</a:t>
            </a:r>
          </a:p>
          <a:p>
            <a:pPr>
              <a:buFontTx/>
              <a:buNone/>
            </a:pPr>
            <a:r>
              <a:rPr lang="es-ES" sz="2800"/>
              <a:t>		Revisiones bibliográficas</a:t>
            </a:r>
          </a:p>
          <a:p>
            <a:r>
              <a:rPr lang="es-ES" sz="2800"/>
              <a:t>PARA DIFERENTES DISCIPLINAS:</a:t>
            </a:r>
          </a:p>
          <a:p>
            <a:pPr>
              <a:buFontTx/>
              <a:buNone/>
            </a:pPr>
            <a:r>
              <a:rPr lang="es-ES" sz="2800"/>
              <a:t>		Ciencias Exactas</a:t>
            </a:r>
          </a:p>
          <a:p>
            <a:pPr>
              <a:buFontTx/>
              <a:buNone/>
            </a:pPr>
            <a:r>
              <a:rPr lang="es-ES" sz="2800"/>
              <a:t>		Ciencias Sociales y Humanidades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p:cNvPicPr>
            <a:picLocks noChangeAspect="1" noChangeArrowheads="1"/>
          </p:cNvPicPr>
          <p:nvPr/>
        </p:nvPicPr>
        <p:blipFill>
          <a:blip r:embed="rId2"/>
          <a:srcRect l="3125" t="5707" r="8659" b="5707"/>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5" name="Picture 7"/>
          <p:cNvPicPr>
            <a:picLocks noChangeAspect="1" noChangeArrowheads="1"/>
          </p:cNvPicPr>
          <p:nvPr/>
        </p:nvPicPr>
        <p:blipFill>
          <a:blip r:embed="rId2"/>
          <a:srcRect t="14305" r="1962" b="5902"/>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Picture 5"/>
          <p:cNvPicPr>
            <a:picLocks noChangeAspect="1" noChangeArrowheads="1"/>
          </p:cNvPicPr>
          <p:nvPr/>
        </p:nvPicPr>
        <p:blipFill>
          <a:blip r:embed="rId2"/>
          <a:srcRect t="13237" r="1962" b="5925"/>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9375" r="10937"/>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l="9570" t="10625" r="10742" b="6875"/>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a:r>
              <a:rPr lang="es-ES"/>
              <a:t>QUIÉN HACE EL RESUMEN</a:t>
            </a:r>
          </a:p>
        </p:txBody>
      </p:sp>
      <p:sp>
        <p:nvSpPr>
          <p:cNvPr id="18435" name="Rectangle 3"/>
          <p:cNvSpPr>
            <a:spLocks noGrp="1" noChangeArrowheads="1"/>
          </p:cNvSpPr>
          <p:nvPr>
            <p:ph idx="1"/>
          </p:nvPr>
        </p:nvSpPr>
        <p:spPr/>
        <p:txBody>
          <a:bodyPr/>
          <a:lstStyle/>
          <a:p>
            <a:r>
              <a:rPr lang="es-ES"/>
              <a:t>El resumen debe hacerlo los AUTORES y ser revisado y aprobado por el EDITOR.</a:t>
            </a:r>
          </a:p>
          <a:p>
            <a:r>
              <a:rPr lang="es-ES"/>
              <a:t>El autor es quien mejor conoce el contenido de lo que hizo.</a:t>
            </a:r>
          </a:p>
          <a:p>
            <a:r>
              <a:rPr lang="es-ES"/>
              <a:t>El editor es quien tiene la destreza para elaborar los resúmenes porque conoce las normas respectivas.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2847975" y="304800"/>
            <a:ext cx="6296025" cy="1143000"/>
          </a:xfrm>
        </p:spPr>
        <p:txBody>
          <a:bodyPr/>
          <a:lstStyle/>
          <a:p>
            <a:r>
              <a:rPr lang="es-ES"/>
              <a:t>LOS RESÚMENES</a:t>
            </a:r>
          </a:p>
        </p:txBody>
      </p:sp>
      <p:sp>
        <p:nvSpPr>
          <p:cNvPr id="19459" name="Rectangle 3"/>
          <p:cNvSpPr>
            <a:spLocks noGrp="1" noChangeArrowheads="1"/>
          </p:cNvSpPr>
          <p:nvPr>
            <p:ph type="body" idx="4294967295"/>
          </p:nvPr>
        </p:nvSpPr>
        <p:spPr>
          <a:xfrm>
            <a:off x="1357290" y="2636838"/>
            <a:ext cx="6715172" cy="3327400"/>
          </a:xfrm>
        </p:spPr>
        <p:txBody>
          <a:bodyPr/>
          <a:lstStyle/>
          <a:p>
            <a:r>
              <a:rPr lang="es-ES" dirty="0"/>
              <a:t>Aparecen como una práctica corriente en las revistas desde 1950 (</a:t>
            </a:r>
            <a:r>
              <a:rPr lang="es-ES" dirty="0" err="1"/>
              <a:t>Meadows</a:t>
            </a:r>
            <a:r>
              <a:rPr lang="es-ES" dirty="0"/>
              <a:t>, 1999) y sobre todo en aquellas de las ciencias exactas. </a:t>
            </a:r>
          </a:p>
          <a:p>
            <a:pPr>
              <a:buNone/>
            </a:pPr>
            <a:endParaRPr lang="es-E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s-ES" sz="4000"/>
              <a:t>EN LAS REVISTAS CIENTÍFICAS</a:t>
            </a:r>
          </a:p>
        </p:txBody>
      </p:sp>
      <p:sp>
        <p:nvSpPr>
          <p:cNvPr id="34819" name="Rectangle 3"/>
          <p:cNvSpPr>
            <a:spLocks noGrp="1" noChangeArrowheads="1"/>
          </p:cNvSpPr>
          <p:nvPr>
            <p:ph idx="1"/>
          </p:nvPr>
        </p:nvSpPr>
        <p:spPr/>
        <p:txBody>
          <a:bodyPr/>
          <a:lstStyle/>
          <a:p>
            <a:pPr>
              <a:lnSpc>
                <a:spcPct val="90000"/>
              </a:lnSpc>
            </a:pPr>
            <a:r>
              <a:rPr lang="es-ES"/>
              <a:t>“Incluya un resumen en cada artículo de la revista, ensayo y discusión. También debe tener un breve resumen las notas, comunicaciones cortas, editoriales y cartas al editor, que tengan contenido sustancial de tipo técnico o académico”.</a:t>
            </a:r>
          </a:p>
          <a:p>
            <a:pPr>
              <a:lnSpc>
                <a:spcPct val="90000"/>
              </a:lnSpc>
              <a:buFontTx/>
              <a:buNone/>
            </a:pPr>
            <a:endParaRPr lang="es-ES"/>
          </a:p>
          <a:p>
            <a:pPr algn="r">
              <a:lnSpc>
                <a:spcPct val="90000"/>
              </a:lnSpc>
              <a:buFontTx/>
              <a:buNone/>
            </a:pPr>
            <a:r>
              <a:rPr lang="es-ES" i="1"/>
              <a:t>Norma ISO 214-1976 (E)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s-MX" b="1" i="0"/>
              <a:t>LOS RESÚMENES</a:t>
            </a:r>
            <a:endParaRPr lang="es-ES" b="1" i="0"/>
          </a:p>
        </p:txBody>
      </p:sp>
      <p:sp>
        <p:nvSpPr>
          <p:cNvPr id="8195" name="Rectangle 3"/>
          <p:cNvSpPr>
            <a:spLocks noGrp="1" noChangeArrowheads="1"/>
          </p:cNvSpPr>
          <p:nvPr>
            <p:ph idx="1"/>
          </p:nvPr>
        </p:nvSpPr>
        <p:spPr>
          <a:xfrm>
            <a:off x="685800" y="1849438"/>
            <a:ext cx="7596188" cy="4114800"/>
          </a:xfrm>
        </p:spPr>
        <p:txBody>
          <a:bodyPr/>
          <a:lstStyle/>
          <a:p>
            <a:pPr algn="just">
              <a:buFontTx/>
              <a:buNone/>
            </a:pPr>
            <a:r>
              <a:rPr lang="es-MX" i="1"/>
              <a:t>Un resumen es la representación abreviada del contenido de un documento, sin introducir ninguna interpretación ni juicio sobre el trabajo a que se refiere, y debe dar el mayor número de los datos cualitativos y cuantitativos contenidos en el mismo.</a:t>
            </a:r>
          </a:p>
          <a:p>
            <a:pPr algn="r">
              <a:buFontTx/>
              <a:buNone/>
            </a:pPr>
            <a:r>
              <a:rPr lang="es-MX" sz="2800" b="1" i="1"/>
              <a:t>Norma UNE 50-03-90</a:t>
            </a:r>
            <a:endParaRPr lang="es-ES" sz="2800" b="1"/>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p:cNvPicPr>
            <a:picLocks noGrp="1" noChangeAspect="1" noChangeArrowheads="1"/>
          </p:cNvPicPr>
          <p:nvPr>
            <p:ph type="title"/>
          </p:nvPr>
        </p:nvPicPr>
        <p:blipFill>
          <a:blip r:embed="rId2"/>
          <a:srcRect/>
          <a:stretch>
            <a:fillRect/>
          </a:stretch>
        </p:blipFill>
        <p:spPr>
          <a:xfrm>
            <a:off x="2268538" y="458788"/>
            <a:ext cx="4319587" cy="835025"/>
          </a:xfrm>
          <a:noFill/>
          <a:ln/>
        </p:spPr>
      </p:pic>
      <p:sp>
        <p:nvSpPr>
          <p:cNvPr id="36867" name="Rectangle 3"/>
          <p:cNvSpPr>
            <a:spLocks noGrp="1" noChangeArrowheads="1"/>
          </p:cNvSpPr>
          <p:nvPr>
            <p:ph idx="1"/>
          </p:nvPr>
        </p:nvSpPr>
        <p:spPr/>
        <p:txBody>
          <a:bodyPr/>
          <a:lstStyle/>
          <a:p>
            <a:r>
              <a:rPr lang="es-ES" sz="2800" dirty="0"/>
              <a:t>LATINDEX es el Sistema Regional de Información en Línea para Revistas Científicas de América Latina, el Caribe, España y </a:t>
            </a:r>
            <a:r>
              <a:rPr lang="es-ES" sz="2800" dirty="0" smtClean="0"/>
              <a:t>Portugal</a:t>
            </a:r>
            <a:endParaRPr lang="es-ES" sz="2800" dirty="0"/>
          </a:p>
          <a:p>
            <a:r>
              <a:rPr lang="es-ES" sz="2800" dirty="0"/>
              <a:t>Es producto de la cooperación de una red de instituciones que funcionan de manera coordinada para reunir y diseminar información bibliográfica sobre las publicaciones científicas seriadas producidas en la región</a:t>
            </a:r>
            <a:r>
              <a:rPr lang="es-ES" sz="2800" dirty="0" smtClean="0"/>
              <a:t>.</a:t>
            </a:r>
          </a:p>
          <a:p>
            <a:r>
              <a:rPr lang="es-ES" sz="2800" dirty="0" smtClean="0"/>
              <a:t>Utiliza 33 o 36 criterios para evaluar las revistas</a:t>
            </a:r>
            <a:endParaRPr lang="es-ES" sz="2800" dirty="0"/>
          </a:p>
          <a:p>
            <a:endParaRPr lang="es-ES"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s-ES"/>
              <a:t>LAS PARTES TRADICIONALES</a:t>
            </a:r>
          </a:p>
        </p:txBody>
      </p:sp>
      <p:sp>
        <p:nvSpPr>
          <p:cNvPr id="9219" name="Rectangle 3"/>
          <p:cNvSpPr>
            <a:spLocks noGrp="1" noChangeArrowheads="1"/>
          </p:cNvSpPr>
          <p:nvPr>
            <p:ph idx="1"/>
          </p:nvPr>
        </p:nvSpPr>
        <p:spPr>
          <a:xfrm>
            <a:off x="1279525" y="2565400"/>
            <a:ext cx="5257800" cy="3560763"/>
          </a:xfrm>
        </p:spPr>
        <p:txBody>
          <a:bodyPr/>
          <a:lstStyle/>
          <a:p>
            <a:r>
              <a:rPr lang="es-ES"/>
              <a:t>Propósito u objetivos</a:t>
            </a:r>
          </a:p>
          <a:p>
            <a:r>
              <a:rPr lang="es-ES"/>
              <a:t>Metodología</a:t>
            </a:r>
          </a:p>
          <a:p>
            <a:r>
              <a:rPr lang="es-ES"/>
              <a:t>Resultados</a:t>
            </a:r>
          </a:p>
          <a:p>
            <a:r>
              <a:rPr lang="es-ES"/>
              <a:t>Conclusiones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s-ES"/>
              <a:t>PARA ENSAYOS:</a:t>
            </a:r>
          </a:p>
        </p:txBody>
      </p:sp>
      <p:sp>
        <p:nvSpPr>
          <p:cNvPr id="10243" name="Rectangle 3"/>
          <p:cNvSpPr>
            <a:spLocks noGrp="1" noChangeArrowheads="1"/>
          </p:cNvSpPr>
          <p:nvPr>
            <p:ph idx="1"/>
          </p:nvPr>
        </p:nvSpPr>
        <p:spPr/>
        <p:txBody>
          <a:bodyPr/>
          <a:lstStyle/>
          <a:p>
            <a:r>
              <a:rPr lang="es-ES" sz="2400" b="1"/>
              <a:t>Motivación:</a:t>
            </a:r>
            <a:r>
              <a:rPr lang="es-ES" sz="2400"/>
              <a:t> Se trata de atraer la atención del lector. Se usa el epígrafe</a:t>
            </a:r>
          </a:p>
          <a:p>
            <a:endParaRPr lang="es-ES" sz="600"/>
          </a:p>
          <a:p>
            <a:r>
              <a:rPr lang="es-ES" sz="2400" b="1"/>
              <a:t>Proposición:</a:t>
            </a:r>
            <a:r>
              <a:rPr lang="es-ES" sz="2400"/>
              <a:t> Se plantea la idea que se desea probar </a:t>
            </a:r>
          </a:p>
          <a:p>
            <a:endParaRPr lang="es-ES" sz="600"/>
          </a:p>
          <a:p>
            <a:r>
              <a:rPr lang="es-ES" sz="2400" b="1"/>
              <a:t>Desarrollo:</a:t>
            </a:r>
            <a:r>
              <a:rPr lang="es-ES" sz="2400"/>
              <a:t> Los puntos propuestos se desarrollan de la manera más conveniente.</a:t>
            </a:r>
          </a:p>
          <a:p>
            <a:endParaRPr lang="es-ES" sz="600"/>
          </a:p>
          <a:p>
            <a:r>
              <a:rPr lang="es-ES" sz="2400" b="1"/>
              <a:t>Recapitulación:</a:t>
            </a:r>
            <a:r>
              <a:rPr lang="es-ES" sz="2400"/>
              <a:t> es el cierre o conclusión </a:t>
            </a:r>
          </a:p>
          <a:p>
            <a:pPr>
              <a:buFontTx/>
              <a:buNone/>
            </a:pPr>
            <a:endParaRPr lang="es-ES" sz="24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8" name="Text Box 10"/>
          <p:cNvSpPr txBox="1">
            <a:spLocks noChangeArrowheads="1"/>
          </p:cNvSpPr>
          <p:nvPr/>
        </p:nvSpPr>
        <p:spPr bwMode="auto">
          <a:xfrm>
            <a:off x="0" y="0"/>
            <a:ext cx="9144000" cy="6669088"/>
          </a:xfrm>
          <a:prstGeom prst="rect">
            <a:avLst/>
          </a:prstGeom>
          <a:solidFill>
            <a:schemeClr val="bg1"/>
          </a:solidFill>
          <a:ln w="9525">
            <a:noFill/>
            <a:miter lim="800000"/>
            <a:headEnd/>
            <a:tailEnd/>
          </a:ln>
          <a:effectLst/>
        </p:spPr>
        <p:txBody>
          <a:bodyPr>
            <a:spAutoFit/>
          </a:bodyPr>
          <a:lstStyle/>
          <a:p>
            <a:pPr algn="ctr"/>
            <a:r>
              <a:rPr lang="es-ES" sz="2200">
                <a:latin typeface="Century Gothic" pitchFamily="34" charset="0"/>
              </a:rPr>
              <a:t>RESUMEN</a:t>
            </a:r>
          </a:p>
          <a:p>
            <a:pPr algn="ctr"/>
            <a:endParaRPr lang="es-ES" sz="1400" b="1">
              <a:solidFill>
                <a:srgbClr val="FF6600"/>
              </a:solidFill>
              <a:latin typeface="Century Gothic" pitchFamily="34" charset="0"/>
            </a:endParaRPr>
          </a:p>
          <a:p>
            <a:pPr algn="ctr"/>
            <a:r>
              <a:rPr lang="es-ES" sz="2200" b="1">
                <a:solidFill>
                  <a:srgbClr val="FF6600"/>
                </a:solidFill>
                <a:latin typeface="Century Gothic" pitchFamily="34" charset="0"/>
              </a:rPr>
              <a:t>Es probable que muchos no alcancen a ver las implicaciones sociales e ideológicas derivadas del familiar letrero “Somos católicos... No insista”: la ideología en la que estamos inmersos nos habrá impedido penetrar en las entrañas del texto y sacar a flote una serie de fantasmas depositados en su memoria y que nos conducen a la arena del conflicto entre católicos y no católicos.</a:t>
            </a:r>
            <a:r>
              <a:rPr lang="es-ES" sz="2200">
                <a:latin typeface="Century Gothic" pitchFamily="34" charset="0"/>
              </a:rPr>
              <a:t> </a:t>
            </a:r>
            <a:r>
              <a:rPr lang="es-ES" sz="2200" b="1">
                <a:solidFill>
                  <a:srgbClr val="FFCC00"/>
                </a:solidFill>
                <a:latin typeface="Century Gothic" pitchFamily="34" charset="0"/>
              </a:rPr>
              <a:t>Explorar este texto como una de las expresiones culturales de la exclusión en el contexto costarricense es el principal cometido de este artículo.</a:t>
            </a:r>
            <a:r>
              <a:rPr lang="es-ES" sz="2200">
                <a:latin typeface="Century Gothic" pitchFamily="34" charset="0"/>
              </a:rPr>
              <a:t> </a:t>
            </a:r>
            <a:r>
              <a:rPr lang="es-ES" sz="2200" b="1">
                <a:solidFill>
                  <a:srgbClr val="3333FF"/>
                </a:solidFill>
                <a:latin typeface="Century Gothic" pitchFamily="34" charset="0"/>
              </a:rPr>
              <a:t>El lector descubrirá cómo se llega a materializar para sobrevivir al tiempo una ideología y una mentalidad que excluye al diferente, al otro. De paso se pone de relieve las coordenadas con las que orientan y organizan una sociedad y una cultura que se pretenden abiertas (católicas) pero que terminan siendo cerradas e intolerantes (no insista).</a:t>
            </a:r>
            <a:r>
              <a:rPr lang="es-ES" sz="2200" b="1">
                <a:solidFill>
                  <a:srgbClr val="FFCC00"/>
                </a:solidFill>
                <a:latin typeface="Century Gothic" pitchFamily="34" charset="0"/>
              </a:rPr>
              <a:t> </a:t>
            </a:r>
            <a:r>
              <a:rPr lang="es-ES" sz="2200" b="1">
                <a:solidFill>
                  <a:srgbClr val="00CC00"/>
                </a:solidFill>
              </a:rPr>
              <a:t>El “No insista” pareciera ser el último grito de un espíritu que se va.</a:t>
            </a:r>
          </a:p>
          <a:p>
            <a:endParaRPr lang="es-CR" sz="2200" b="1">
              <a:solidFill>
                <a:srgbClr val="FFCC00"/>
              </a:solidFill>
              <a:latin typeface="Century Gothic" pitchFamily="34" charset="0"/>
            </a:endParaRPr>
          </a:p>
          <a:p>
            <a:r>
              <a:rPr lang="es-CR" sz="2200">
                <a:latin typeface="Century Gothic" pitchFamily="34" charset="0"/>
              </a:rPr>
              <a:t>Cuatro partes:	</a:t>
            </a:r>
            <a:r>
              <a:rPr lang="es-CR" sz="2200" b="1">
                <a:solidFill>
                  <a:srgbClr val="FF6600"/>
                </a:solidFill>
                <a:latin typeface="Century Gothic" pitchFamily="34" charset="0"/>
              </a:rPr>
              <a:t>Motivación</a:t>
            </a:r>
            <a:r>
              <a:rPr lang="es-CR" sz="2200">
                <a:latin typeface="Century Gothic" pitchFamily="34" charset="0"/>
              </a:rPr>
              <a:t>		</a:t>
            </a:r>
            <a:r>
              <a:rPr lang="es-CR" sz="2200" b="1">
                <a:solidFill>
                  <a:srgbClr val="FFCC00"/>
                </a:solidFill>
                <a:latin typeface="Century Gothic" pitchFamily="34" charset="0"/>
              </a:rPr>
              <a:t>Proposición</a:t>
            </a:r>
          </a:p>
          <a:p>
            <a:r>
              <a:rPr lang="es-CR" sz="2200">
                <a:latin typeface="Century Gothic" pitchFamily="34" charset="0"/>
              </a:rPr>
              <a:t>			</a:t>
            </a:r>
            <a:r>
              <a:rPr lang="es-CR" sz="2200" b="1">
                <a:solidFill>
                  <a:srgbClr val="3333FF"/>
                </a:solidFill>
                <a:latin typeface="Century Gothic" pitchFamily="34" charset="0"/>
              </a:rPr>
              <a:t>Desarrollo</a:t>
            </a:r>
            <a:r>
              <a:rPr lang="es-CR" sz="2200">
                <a:latin typeface="Century Gothic" pitchFamily="34" charset="0"/>
              </a:rPr>
              <a:t>		</a:t>
            </a:r>
            <a:r>
              <a:rPr lang="es-CR" sz="2200" b="1">
                <a:solidFill>
                  <a:srgbClr val="00CC00"/>
                </a:solidFill>
                <a:latin typeface="Century Gothic" pitchFamily="34" charset="0"/>
              </a:rPr>
              <a:t>Recapitulación</a:t>
            </a:r>
            <a:endParaRPr lang="es-ES" sz="2200" b="1">
              <a:solidFill>
                <a:srgbClr val="00CC00"/>
              </a:solidFill>
              <a:latin typeface="Century Gothic"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s-ES" sz="3200"/>
              <a:t>PARA REVISIONES BIBLIOGRÁFICAS:</a:t>
            </a:r>
          </a:p>
        </p:txBody>
      </p:sp>
      <p:sp>
        <p:nvSpPr>
          <p:cNvPr id="25603" name="Rectangle 3"/>
          <p:cNvSpPr>
            <a:spLocks noGrp="1" noChangeArrowheads="1"/>
          </p:cNvSpPr>
          <p:nvPr>
            <p:ph idx="1"/>
          </p:nvPr>
        </p:nvSpPr>
        <p:spPr>
          <a:xfrm>
            <a:off x="1279525" y="2708275"/>
            <a:ext cx="5257800" cy="3417888"/>
          </a:xfrm>
        </p:spPr>
        <p:txBody>
          <a:bodyPr/>
          <a:lstStyle/>
          <a:p>
            <a:r>
              <a:rPr lang="es-ES"/>
              <a:t>Propósito u objetivos</a:t>
            </a:r>
          </a:p>
          <a:p>
            <a:r>
              <a:rPr lang="es-ES"/>
              <a:t>Revisión teórica</a:t>
            </a:r>
          </a:p>
          <a:p>
            <a:r>
              <a:rPr lang="es-ES"/>
              <a:t>Desarrollo</a:t>
            </a:r>
          </a:p>
          <a:p>
            <a:r>
              <a:rPr lang="es-ES"/>
              <a:t>Conclusiones</a:t>
            </a:r>
          </a:p>
          <a:p>
            <a:endParaRPr lang="es-ES"/>
          </a:p>
          <a:p>
            <a:endParaRPr lang="es-E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ChangeArrowheads="1"/>
          </p:cNvSpPr>
          <p:nvPr/>
        </p:nvSpPr>
        <p:spPr bwMode="auto">
          <a:xfrm>
            <a:off x="1042988" y="560388"/>
            <a:ext cx="7561262" cy="6019800"/>
          </a:xfrm>
          <a:prstGeom prst="rect">
            <a:avLst/>
          </a:prstGeom>
          <a:solidFill>
            <a:schemeClr val="accent1"/>
          </a:solidFill>
          <a:ln w="9525">
            <a:noFill/>
            <a:miter lim="800000"/>
            <a:headEnd/>
            <a:tailEnd/>
          </a:ln>
          <a:effectLst/>
        </p:spPr>
        <p:txBody>
          <a:bodyPr anchor="ctr">
            <a:spAutoFit/>
          </a:bodyPr>
          <a:lstStyle/>
          <a:p>
            <a:r>
              <a:rPr lang="en-US" b="1"/>
              <a:t>Resumen</a:t>
            </a:r>
          </a:p>
          <a:p>
            <a:endParaRPr lang="en-US"/>
          </a:p>
          <a:p>
            <a:r>
              <a:rPr lang="en-US" sz="1600" b="1"/>
              <a:t>Con base en la premisa de que la lectura de textos literarios tiene una función formadora y que esta se acentúa en la adolescencia, </a:t>
            </a:r>
            <a:r>
              <a:rPr lang="en-US" sz="1600" b="1" u="sng"/>
              <a:t>me propongo demostrar que el cuento “Rapunzel” puede utilizarse como estrategia para explorar algunas situaciones que los sujetos adolescentes perciben como particulares en relación con su vida, pero que se inscriben dentro de grandes problemáticas estudiadas por varias disciplinas.</a:t>
            </a:r>
            <a:r>
              <a:rPr lang="en-US" sz="1600" b="1"/>
              <a:t> Para ello, he identificado, desde dos marcos de referencia (sociológico y psicoanalítico), diversas problemáticas y discursos que se desprenden de la lectura del cuento realizada por dos mujeres adolescentes, quienes respondieron una guía de lectura y participaron en una entrevista a profundidad. Concluyo que la lectura y comentario del cuento hacen posible que una serie de experiencias que los sujetos adolescentes viven como únicas (como el embarazo de una amiga, las críticas de las personas adultas y las exigencias de padres y madres), ingresen en el circuito de los conocimientos generales al relacionarlas con los discursos y problemáticas en que se inscriben (por ejemplo, el discurso de la “crisis” de la adolescencia, el enfoque de derechos humanos, el mundo fantasmático materno). Por ello, recomiendo la lectura y comentario de textos literarios como estrategia didáctica para contribuir a la elaboración de la subjetividad de personas adolescentes.</a:t>
            </a:r>
            <a:br>
              <a:rPr lang="en-US" sz="1600" b="1"/>
            </a:br>
            <a:endParaRPr lang="en-US" sz="1600" b="1"/>
          </a:p>
          <a:p>
            <a:endParaRPr lang="en-US" sz="1600" b="1"/>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r>
              <a:rPr lang="es-ES"/>
              <a:t>PARA UN ARTÍCULO CIENTÍFICO</a:t>
            </a:r>
          </a:p>
        </p:txBody>
      </p:sp>
      <p:sp>
        <p:nvSpPr>
          <p:cNvPr id="28675" name="Rectangle 3"/>
          <p:cNvSpPr>
            <a:spLocks noGrp="1" noChangeArrowheads="1"/>
          </p:cNvSpPr>
          <p:nvPr>
            <p:ph idx="1"/>
          </p:nvPr>
        </p:nvSpPr>
        <p:spPr>
          <a:xfrm>
            <a:off x="1279525" y="2781300"/>
            <a:ext cx="5257800" cy="3344863"/>
          </a:xfrm>
        </p:spPr>
        <p:txBody>
          <a:bodyPr/>
          <a:lstStyle/>
          <a:p>
            <a:r>
              <a:rPr lang="es-ES" dirty="0"/>
              <a:t>Propósito u objetivos</a:t>
            </a:r>
          </a:p>
          <a:p>
            <a:r>
              <a:rPr lang="es-ES" dirty="0"/>
              <a:t>Metodología</a:t>
            </a:r>
          </a:p>
          <a:p>
            <a:r>
              <a:rPr lang="es-ES" dirty="0" smtClean="0"/>
              <a:t>Resultados</a:t>
            </a:r>
            <a:endParaRPr lang="es-ES" dirty="0"/>
          </a:p>
          <a:p>
            <a:r>
              <a:rPr lang="es-ES" dirty="0"/>
              <a:t>Conclusiones</a:t>
            </a:r>
          </a:p>
          <a:p>
            <a:endParaRPr lang="es-E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ChangeArrowheads="1"/>
          </p:cNvSpPr>
          <p:nvPr/>
        </p:nvSpPr>
        <p:spPr bwMode="auto">
          <a:xfrm>
            <a:off x="971550" y="1538288"/>
            <a:ext cx="7632700" cy="4760912"/>
          </a:xfrm>
          <a:prstGeom prst="rect">
            <a:avLst/>
          </a:prstGeom>
          <a:solidFill>
            <a:srgbClr val="DDDDDD"/>
          </a:solidFill>
          <a:ln w="9525">
            <a:noFill/>
            <a:miter lim="800000"/>
            <a:headEnd/>
            <a:tailEnd/>
          </a:ln>
          <a:effectLst/>
        </p:spPr>
        <p:txBody>
          <a:bodyPr anchor="ctr">
            <a:spAutoFit/>
          </a:bodyPr>
          <a:lstStyle/>
          <a:p>
            <a:pPr algn="ctr"/>
            <a:r>
              <a:rPr lang="en-US" b="1"/>
              <a:t>Resumen:</a:t>
            </a:r>
            <a:br>
              <a:rPr lang="en-US" b="1"/>
            </a:br>
            <a:endParaRPr lang="en-US" b="1"/>
          </a:p>
          <a:p>
            <a:pPr algn="ctr"/>
            <a:endParaRPr lang="en-US" b="1"/>
          </a:p>
          <a:p>
            <a:r>
              <a:rPr lang="en-US"/>
              <a:t>Esta investigación tiene como propósito presentar la aproximación a un Modelo para las funciones de la supervisión escolar en Venezuela sustentado en los ámbitos, acción supervisora y funciones denominadas: Técnicas, Administrativas, Sociales, de Asistencia y Mediación. El modelo se fundamentó teóricamente en Kaufman, Stufflebeam, Teoría de Sistemas de Bertalanffy, enfoque humanista y jerarquía de las necesidades de Maslow. </a:t>
            </a:r>
            <a:r>
              <a:rPr lang="en-US" u="sng"/>
              <a:t>Es una investigación de campo realizada en Venezuela en los estados: Nueva Esparta, Distrito Federal, Carabobo, Lara, Táchira, Barinas y Delta Amacuro</a:t>
            </a:r>
            <a:r>
              <a:rPr lang="en-US"/>
              <a:t>. El instrumento arrojó resultados que evidenciaron deficiencias, omisiones y ausencias durante el hecho supervisorio y su validación condujo a garantizar el éxito y calidad en la supervisión educativa venezolana.</a:t>
            </a:r>
            <a:br>
              <a:rPr lang="en-US"/>
            </a:br>
            <a:r>
              <a:rPr lang="en-US"/>
              <a:t/>
            </a:r>
            <a:br>
              <a:rPr lang="en-US"/>
            </a:b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s-ES"/>
              <a:t>RESULTADOS:</a:t>
            </a:r>
          </a:p>
        </p:txBody>
      </p:sp>
      <p:sp>
        <p:nvSpPr>
          <p:cNvPr id="18435" name="Rectangle 3"/>
          <p:cNvSpPr>
            <a:spLocks noGrp="1" noChangeArrowheads="1"/>
          </p:cNvSpPr>
          <p:nvPr>
            <p:ph idx="1"/>
          </p:nvPr>
        </p:nvSpPr>
        <p:spPr>
          <a:xfrm>
            <a:off x="2000232" y="1557338"/>
            <a:ext cx="6748481" cy="4525962"/>
          </a:xfrm>
        </p:spPr>
        <p:txBody>
          <a:bodyPr/>
          <a:lstStyle/>
          <a:p>
            <a:pPr marL="0" indent="0">
              <a:lnSpc>
                <a:spcPct val="90000"/>
              </a:lnSpc>
              <a:buFontTx/>
              <a:buNone/>
            </a:pPr>
            <a:r>
              <a:rPr lang="es-ES" sz="2000" dirty="0"/>
              <a:t>Cuando los descubrimientos sean muchos, deben priorizarse: </a:t>
            </a:r>
          </a:p>
          <a:p>
            <a:pPr marL="0" indent="0">
              <a:lnSpc>
                <a:spcPct val="90000"/>
              </a:lnSpc>
              <a:buFontTx/>
              <a:buNone/>
            </a:pPr>
            <a:r>
              <a:rPr lang="es-ES" sz="2000" b="1" dirty="0"/>
              <a:t>1</a:t>
            </a:r>
            <a:r>
              <a:rPr lang="es-ES" sz="2000" dirty="0"/>
              <a:t>. Eventos nuevos y verificados. </a:t>
            </a:r>
          </a:p>
          <a:p>
            <a:pPr marL="0" indent="0">
              <a:lnSpc>
                <a:spcPct val="90000"/>
              </a:lnSpc>
              <a:buFontTx/>
              <a:buNone/>
            </a:pPr>
            <a:r>
              <a:rPr lang="es-ES" sz="2000" b="1" dirty="0"/>
              <a:t>2</a:t>
            </a:r>
            <a:r>
              <a:rPr lang="es-ES" sz="2000" dirty="0"/>
              <a:t>. Descubrimientos de gran valor. </a:t>
            </a:r>
          </a:p>
          <a:p>
            <a:pPr marL="0" indent="0">
              <a:lnSpc>
                <a:spcPct val="90000"/>
              </a:lnSpc>
              <a:buFontTx/>
              <a:buNone/>
            </a:pPr>
            <a:r>
              <a:rPr lang="es-ES" sz="2000" b="1" dirty="0"/>
              <a:t>3</a:t>
            </a:r>
            <a:r>
              <a:rPr lang="es-ES" sz="2000" dirty="0"/>
              <a:t>. Descubrimientos significativos. </a:t>
            </a:r>
          </a:p>
          <a:p>
            <a:pPr marL="0" indent="0">
              <a:lnSpc>
                <a:spcPct val="90000"/>
              </a:lnSpc>
              <a:buFontTx/>
              <a:buNone/>
            </a:pPr>
            <a:r>
              <a:rPr lang="es-ES" sz="2000" b="1" dirty="0"/>
              <a:t>4</a:t>
            </a:r>
            <a:r>
              <a:rPr lang="es-ES" sz="2000" dirty="0"/>
              <a:t>. Aquellos que contradigan teorías previas. </a:t>
            </a:r>
          </a:p>
          <a:p>
            <a:pPr marL="0" indent="0">
              <a:lnSpc>
                <a:spcPct val="90000"/>
              </a:lnSpc>
              <a:buFontTx/>
              <a:buNone/>
            </a:pPr>
            <a:r>
              <a:rPr lang="es-ES" sz="2000" b="1" dirty="0"/>
              <a:t>5</a:t>
            </a:r>
            <a:r>
              <a:rPr lang="es-ES" sz="2000" dirty="0"/>
              <a:t>. Descubrimientos que el autor</a:t>
            </a:r>
          </a:p>
          <a:p>
            <a:pPr marL="0" indent="0">
              <a:lnSpc>
                <a:spcPct val="90000"/>
              </a:lnSpc>
              <a:buFontTx/>
              <a:buNone/>
            </a:pPr>
            <a:r>
              <a:rPr lang="es-ES" sz="2000" dirty="0"/>
              <a:t>sepa que son importantes para</a:t>
            </a:r>
          </a:p>
          <a:p>
            <a:pPr marL="0" indent="0">
              <a:lnSpc>
                <a:spcPct val="90000"/>
              </a:lnSpc>
              <a:buFontTx/>
              <a:buNone/>
            </a:pPr>
            <a:r>
              <a:rPr lang="es-ES" sz="2000" dirty="0"/>
              <a:t>resolver un problema práctico.</a:t>
            </a:r>
          </a:p>
          <a:p>
            <a:pPr marL="0" indent="0">
              <a:lnSpc>
                <a:spcPct val="90000"/>
              </a:lnSpc>
              <a:buFontTx/>
              <a:buNone/>
            </a:pPr>
            <a:endParaRPr lang="es-ES" sz="2000" dirty="0"/>
          </a:p>
          <a:p>
            <a:pPr marL="0" indent="0">
              <a:lnSpc>
                <a:spcPct val="90000"/>
              </a:lnSpc>
              <a:buFontTx/>
              <a:buNone/>
            </a:pPr>
            <a:r>
              <a:rPr lang="es-ES" sz="2000" dirty="0"/>
              <a:t>Deben incluirse los límites de precisión y</a:t>
            </a:r>
          </a:p>
          <a:p>
            <a:pPr marL="0" indent="0">
              <a:lnSpc>
                <a:spcPct val="90000"/>
              </a:lnSpc>
              <a:buFontTx/>
              <a:buNone/>
            </a:pPr>
            <a:r>
              <a:rPr lang="es-ES" sz="2000" dirty="0"/>
              <a:t>confiabilidad y los alcances de</a:t>
            </a:r>
          </a:p>
          <a:p>
            <a:pPr marL="0" indent="0">
              <a:lnSpc>
                <a:spcPct val="90000"/>
              </a:lnSpc>
              <a:buFontTx/>
              <a:buNone/>
            </a:pPr>
            <a:r>
              <a:rPr lang="es-ES" sz="2000" dirty="0"/>
              <a:t>validez.</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ChangeArrowheads="1"/>
          </p:cNvSpPr>
          <p:nvPr/>
        </p:nvSpPr>
        <p:spPr bwMode="auto">
          <a:xfrm>
            <a:off x="179388" y="150813"/>
            <a:ext cx="8713787" cy="6569075"/>
          </a:xfrm>
          <a:prstGeom prst="rect">
            <a:avLst/>
          </a:prstGeom>
          <a:solidFill>
            <a:schemeClr val="bg1"/>
          </a:solidFill>
          <a:ln w="9525">
            <a:noFill/>
            <a:miter lim="800000"/>
            <a:headEnd/>
            <a:tailEnd/>
          </a:ln>
          <a:effectLst/>
        </p:spPr>
        <p:txBody>
          <a:bodyPr anchor="ctr">
            <a:spAutoFit/>
          </a:bodyPr>
          <a:lstStyle/>
          <a:p>
            <a:r>
              <a:rPr lang="en-US" sz="2000" b="1">
                <a:latin typeface="Century Gothic" pitchFamily="34" charset="0"/>
              </a:rPr>
              <a:t>Resumen</a:t>
            </a:r>
            <a:r>
              <a:rPr lang="en-US" sz="2000">
                <a:latin typeface="Century Gothic" pitchFamily="34" charset="0"/>
              </a:rPr>
              <a:t/>
            </a:r>
            <a:br>
              <a:rPr lang="en-US" sz="2000">
                <a:latin typeface="Century Gothic" pitchFamily="34" charset="0"/>
              </a:rPr>
            </a:br>
            <a:endParaRPr lang="en-US" sz="2000">
              <a:latin typeface="Century Gothic" pitchFamily="34" charset="0"/>
            </a:endParaRPr>
          </a:p>
          <a:p>
            <a:r>
              <a:rPr lang="es-ES" sz="1500" b="1">
                <a:solidFill>
                  <a:srgbClr val="FF6600"/>
                </a:solidFill>
                <a:latin typeface="Century Gothic" pitchFamily="34" charset="0"/>
              </a:rPr>
              <a:t>Como resultado de sus estrategias biológicas y ecológicas, el pez </a:t>
            </a:r>
            <a:r>
              <a:rPr lang="es-ES" sz="1500" b="1" i="1">
                <a:solidFill>
                  <a:srgbClr val="FF6600"/>
                </a:solidFill>
                <a:latin typeface="Century Gothic" pitchFamily="34" charset="0"/>
              </a:rPr>
              <a:t>Pseudupeneus grandisquamis</a:t>
            </a:r>
            <a:r>
              <a:rPr lang="es-ES" sz="1500" b="1">
                <a:solidFill>
                  <a:srgbClr val="FF6600"/>
                </a:solidFill>
                <a:latin typeface="Century Gothic" pitchFamily="34" charset="0"/>
              </a:rPr>
              <a:t> es una especie dominante en la comunidad demersal del Golfo de Tehuantepec. Nuestro principal objetivo fue conocer estas estrategias con base en su distribución, abundancia y reproducción.</a:t>
            </a:r>
            <a:r>
              <a:rPr lang="es-ES" sz="1500">
                <a:latin typeface="Century Gothic" pitchFamily="34" charset="0"/>
              </a:rPr>
              <a:t> </a:t>
            </a:r>
            <a:r>
              <a:rPr lang="es-ES" sz="1500" b="1">
                <a:solidFill>
                  <a:srgbClr val="FFCC00"/>
                </a:solidFill>
                <a:latin typeface="Century Gothic" pitchFamily="34" charset="0"/>
              </a:rPr>
              <a:t>Se analizaron un total de 5 175 individuos que forman parte de las recolectas de peces obtenidas en cinco cruceros oceanográficos realizados en el Golfo de Tehuantepec, México, entre 1989-1990. Es una especie demersal típicamente marina, con amplia distribución en la plataforma continental. La mayor abundancia de </a:t>
            </a:r>
            <a:r>
              <a:rPr lang="es-ES" sz="1500" b="1" i="1">
                <a:solidFill>
                  <a:srgbClr val="FFCC00"/>
                </a:solidFill>
                <a:latin typeface="Century Gothic" pitchFamily="34" charset="0"/>
              </a:rPr>
              <a:t>P. grandisquamis</a:t>
            </a:r>
            <a:r>
              <a:rPr lang="es-ES" sz="1500" b="1">
                <a:solidFill>
                  <a:srgbClr val="FFCC00"/>
                </a:solidFill>
                <a:latin typeface="Century Gothic" pitchFamily="34" charset="0"/>
              </a:rPr>
              <a:t> se presenta en marzo y noviembre, alrededor de la isobata de los 40 m y frente a los sistemas lagunares Superior-Inferior y Laguna del Mar Muerto.</a:t>
            </a:r>
            <a:r>
              <a:rPr lang="es-ES" sz="1500">
                <a:latin typeface="Century Gothic" pitchFamily="34" charset="0"/>
              </a:rPr>
              <a:t> </a:t>
            </a:r>
            <a:r>
              <a:rPr lang="es-ES" sz="1500" b="1">
                <a:solidFill>
                  <a:srgbClr val="3333FF"/>
                </a:solidFill>
                <a:latin typeface="Century Gothic" pitchFamily="34" charset="0"/>
              </a:rPr>
              <a:t>La reproducción de la especie se presenta durante todos los meses analizados, principalmente durante los meses de agosto a octubre, correspondiente a la época de lluvias. La presencia de jóvenes, principalmente en noviembre y marzo, sugiere un amplio periodo de reclutamiento durante estos meses cuya distribución se refleja principalmente en el área influenciada por las lagunas Superior-Inferior, que representa un área de crianza. La proporción sexual total hembras:machos fue prácticamente 1:1. La talla máxima en la región es de 213 mm y la talla de primera madurez es de 138 mm LT.</a:t>
            </a:r>
            <a:r>
              <a:rPr lang="es-ES" sz="1500">
                <a:latin typeface="Century Gothic" pitchFamily="34" charset="0"/>
              </a:rPr>
              <a:t> </a:t>
            </a:r>
            <a:r>
              <a:rPr lang="es-ES" sz="1500" b="1">
                <a:solidFill>
                  <a:srgbClr val="00CC00"/>
                </a:solidFill>
                <a:latin typeface="Century Gothic" pitchFamily="34" charset="0"/>
              </a:rPr>
              <a:t>La alta abundancia y reproducción se presentan cuando el golfo tiene alta producción, acorde con la dinámica del sistema, donde tiene gran relevancia la influencia de las lagunas costeras. Se sugiere aplicar estrategias de protección a las zonas sobre la plataforma continental del Golfo de Tehuantepec influenciadas por procesos estuarinos y que representan áreas de reproducción y crianza para un gran número de especies, entre las que se encuentra </a:t>
            </a:r>
            <a:r>
              <a:rPr lang="es-ES" sz="1500" b="1" i="1">
                <a:solidFill>
                  <a:srgbClr val="00CC00"/>
                </a:solidFill>
                <a:latin typeface="Century Gothic" pitchFamily="34" charset="0"/>
              </a:rPr>
              <a:t>P. grandisquamis</a:t>
            </a:r>
            <a:r>
              <a:rPr lang="es-ES" sz="1500" b="1">
                <a:solidFill>
                  <a:srgbClr val="00CC00"/>
                </a:solidFill>
                <a:latin typeface="Century Gothic" pitchFamily="34" charset="0"/>
              </a:rPr>
              <a:t>. </a:t>
            </a:r>
            <a:endParaRPr lang="en-US" sz="1500" b="1">
              <a:solidFill>
                <a:srgbClr val="00CC00"/>
              </a:solidFill>
              <a:latin typeface="Century Gothic" pitchFamily="34" charset="0"/>
            </a:endParaRPr>
          </a:p>
          <a:p>
            <a:endParaRPr lang="en-US" sz="1500" b="1">
              <a:solidFill>
                <a:srgbClr val="00CC00"/>
              </a:solidFill>
              <a:latin typeface="Century Gothic" pitchFamily="34" charset="0"/>
            </a:endParaRPr>
          </a:p>
          <a:p>
            <a:r>
              <a:rPr lang="en-US" sz="2000">
                <a:latin typeface="Century Gothic" pitchFamily="34" charset="0"/>
              </a:rPr>
              <a:t>	Partes: 		</a:t>
            </a:r>
            <a:r>
              <a:rPr lang="en-US" sz="2000" b="1">
                <a:solidFill>
                  <a:srgbClr val="FF6600"/>
                </a:solidFill>
                <a:latin typeface="Century Gothic" pitchFamily="34" charset="0"/>
              </a:rPr>
              <a:t>Propósito</a:t>
            </a:r>
            <a:r>
              <a:rPr lang="en-US" sz="2000">
                <a:latin typeface="Century Gothic" pitchFamily="34" charset="0"/>
              </a:rPr>
              <a:t>	</a:t>
            </a:r>
            <a:r>
              <a:rPr lang="en-US" sz="2000" b="1">
                <a:solidFill>
                  <a:srgbClr val="FFCC00"/>
                </a:solidFill>
                <a:latin typeface="Century Gothic" pitchFamily="34" charset="0"/>
              </a:rPr>
              <a:t>Metodología</a:t>
            </a:r>
          </a:p>
          <a:p>
            <a:r>
              <a:rPr lang="en-US" sz="2000">
                <a:latin typeface="Century Gothic" pitchFamily="34" charset="0"/>
              </a:rPr>
              <a:t>			</a:t>
            </a:r>
            <a:r>
              <a:rPr lang="en-US" sz="2000" b="1">
                <a:solidFill>
                  <a:srgbClr val="3333FF"/>
                </a:solidFill>
                <a:latin typeface="Century Gothic" pitchFamily="34" charset="0"/>
              </a:rPr>
              <a:t>Resultados</a:t>
            </a:r>
            <a:r>
              <a:rPr lang="en-US" sz="2000">
                <a:latin typeface="Century Gothic" pitchFamily="34" charset="0"/>
              </a:rPr>
              <a:t>	</a:t>
            </a:r>
            <a:r>
              <a:rPr lang="en-US" sz="2000" b="1">
                <a:solidFill>
                  <a:srgbClr val="00CC00"/>
                </a:solidFill>
                <a:latin typeface="Century Gothic" pitchFamily="34" charset="0"/>
              </a:rPr>
              <a:t>Conclusiones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p:cNvSpPr>
            <a:spLocks noGrp="1" noChangeArrowheads="1"/>
          </p:cNvSpPr>
          <p:nvPr>
            <p:ph type="title"/>
          </p:nvPr>
        </p:nvSpPr>
        <p:spPr/>
        <p:txBody>
          <a:bodyPr/>
          <a:lstStyle/>
          <a:p>
            <a:r>
              <a:rPr lang="es-ES"/>
              <a:t>UN EJERCICIO:</a:t>
            </a:r>
          </a:p>
        </p:txBody>
      </p:sp>
      <p:sp>
        <p:nvSpPr>
          <p:cNvPr id="34821" name="Text Box 5"/>
          <p:cNvSpPr txBox="1">
            <a:spLocks noChangeArrowheads="1"/>
          </p:cNvSpPr>
          <p:nvPr/>
        </p:nvSpPr>
        <p:spPr bwMode="auto">
          <a:xfrm>
            <a:off x="1835150" y="2133600"/>
            <a:ext cx="4465638" cy="2282825"/>
          </a:xfrm>
          <a:prstGeom prst="rect">
            <a:avLst/>
          </a:prstGeom>
          <a:noFill/>
          <a:ln w="9525">
            <a:noFill/>
            <a:miter lim="800000"/>
            <a:headEnd/>
            <a:tailEnd/>
          </a:ln>
          <a:effectLst/>
        </p:spPr>
        <p:txBody>
          <a:bodyPr>
            <a:spAutoFit/>
          </a:bodyPr>
          <a:lstStyle/>
          <a:p>
            <a:pPr>
              <a:spcBef>
                <a:spcPct val="50000"/>
              </a:spcBef>
            </a:pPr>
            <a:r>
              <a:rPr lang="es-ES" sz="2400"/>
              <a:t>ANALICE EL SIGUIENTE RESUMEN Y EXTRAIGA LOS ERRORES QUE CONTIENE, DE ACUERDO CON LAS EXPLICACIONES ANTERIORES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pPr algn="ctr"/>
            <a:r>
              <a:rPr lang="es-ES" sz="4000" b="1"/>
              <a:t>¿POR QUÉ ES UN CRITERIO DE CALIDAD LATINDEX?</a:t>
            </a:r>
          </a:p>
        </p:txBody>
      </p:sp>
      <p:sp>
        <p:nvSpPr>
          <p:cNvPr id="15363" name="Rectangle 3"/>
          <p:cNvSpPr>
            <a:spLocks noGrp="1" noChangeArrowheads="1"/>
          </p:cNvSpPr>
          <p:nvPr>
            <p:ph idx="1"/>
          </p:nvPr>
        </p:nvSpPr>
        <p:spPr>
          <a:xfrm>
            <a:off x="685800" y="1849438"/>
            <a:ext cx="7772400" cy="4459287"/>
          </a:xfrm>
        </p:spPr>
        <p:txBody>
          <a:bodyPr/>
          <a:lstStyle/>
          <a:p>
            <a:r>
              <a:rPr lang="es-ES"/>
              <a:t>Los resúmenes identifican el contenido de un artículo porque lo representan.</a:t>
            </a:r>
          </a:p>
          <a:p>
            <a:r>
              <a:rPr lang="es-ES"/>
              <a:t>Existe tanta información que se hace necesario contar con herramientas para identificar solo aquella que nos interesa</a:t>
            </a:r>
          </a:p>
          <a:p>
            <a:r>
              <a:rPr lang="es-ES"/>
              <a:t>Lo importante entonces es que el resumen esté bien hecho para que “hable” por sí solo.</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p:cNvSpPr>
            <a:spLocks noChangeArrowheads="1"/>
          </p:cNvSpPr>
          <p:nvPr/>
        </p:nvSpPr>
        <p:spPr bwMode="auto">
          <a:xfrm>
            <a:off x="1042988" y="733425"/>
            <a:ext cx="7561262" cy="5509200"/>
          </a:xfrm>
          <a:prstGeom prst="rect">
            <a:avLst/>
          </a:prstGeom>
          <a:noFill/>
          <a:ln w="9525">
            <a:noFill/>
            <a:miter lim="800000"/>
            <a:headEnd/>
            <a:tailEnd/>
          </a:ln>
          <a:effectLst/>
        </p:spPr>
        <p:txBody>
          <a:bodyPr anchor="ctr">
            <a:spAutoFit/>
          </a:bodyPr>
          <a:lstStyle/>
          <a:p>
            <a:pPr algn="ctr">
              <a:tabLst>
                <a:tab pos="1620838" algn="l"/>
              </a:tabLst>
            </a:pPr>
            <a:r>
              <a:rPr lang="es-ES" sz="2800" dirty="0"/>
              <a:t>Resumen</a:t>
            </a:r>
            <a:endParaRPr lang="en-US" sz="2800" dirty="0"/>
          </a:p>
          <a:p>
            <a:pPr algn="ctr">
              <a:tabLst>
                <a:tab pos="1620838" algn="l"/>
              </a:tabLst>
            </a:pPr>
            <a:endParaRPr lang="es-CR" dirty="0" smtClean="0"/>
          </a:p>
          <a:p>
            <a:pPr algn="ctr">
              <a:tabLst>
                <a:tab pos="1620838" algn="l"/>
              </a:tabLst>
            </a:pPr>
            <a:r>
              <a:rPr lang="es-CR" sz="2400" dirty="0" smtClean="0"/>
              <a:t>Este </a:t>
            </a:r>
            <a:r>
              <a:rPr lang="es-CR" sz="2400" dirty="0"/>
              <a:t>artículo describe algunas características del sector transporte en Costa Rica y de la flota de vehículos que circulan en el país, para luego considerar la influencia de las particularidades del transporte terrestre sobre la estructura del consumo energético nacional, demostrando así la existencia de una creciente dependencia del consumo de hidrocarburos. Finalmente concluye que en Costa Rica el consumo la energía de los combustibles fósiles es irracional e ineficiente, pues está basado en un individualismo en los medios de transporte terrestre, que genera una fuerte presión sobre la estructura socioeconómica y sobre el ambiente. </a:t>
            </a:r>
            <a:endParaRPr lang="en-US" sz="2400" dirty="0"/>
          </a:p>
          <a:p>
            <a:pPr algn="ctr" eaLnBrk="0" hangingPunct="0">
              <a:tabLst>
                <a:tab pos="1620838" algn="l"/>
              </a:tabLst>
            </a:pP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rmAutofit fontScale="90000"/>
          </a:bodyPr>
          <a:lstStyle/>
          <a:p>
            <a:pPr algn="ctr"/>
            <a:r>
              <a:rPr lang="es-MX" sz="4000" b="1" i="0"/>
              <a:t>Normas para la elaboración de resúmenes</a:t>
            </a:r>
            <a:endParaRPr lang="es-ES" sz="4000" b="1" i="0"/>
          </a:p>
        </p:txBody>
      </p:sp>
      <p:sp>
        <p:nvSpPr>
          <p:cNvPr id="52227" name="Rectangle 3"/>
          <p:cNvSpPr>
            <a:spLocks noGrp="1" noChangeArrowheads="1"/>
          </p:cNvSpPr>
          <p:nvPr>
            <p:ph idx="1"/>
          </p:nvPr>
        </p:nvSpPr>
        <p:spPr>
          <a:xfrm>
            <a:off x="1500166" y="1928803"/>
            <a:ext cx="7248547" cy="4668848"/>
          </a:xfrm>
        </p:spPr>
        <p:txBody>
          <a:bodyPr/>
          <a:lstStyle/>
          <a:p>
            <a:r>
              <a:rPr lang="es-ES" dirty="0"/>
              <a:t>Existen dos normas para la elaboración de resúmenes: </a:t>
            </a:r>
          </a:p>
          <a:p>
            <a:pPr>
              <a:buFontTx/>
              <a:buNone/>
            </a:pPr>
            <a:r>
              <a:rPr lang="es-ES" dirty="0"/>
              <a:t>	ISO 214-1976 (E)</a:t>
            </a:r>
          </a:p>
          <a:p>
            <a:pPr>
              <a:buNone/>
            </a:pPr>
            <a:r>
              <a:rPr lang="es-ES" dirty="0"/>
              <a:t>   UNE </a:t>
            </a:r>
            <a:r>
              <a:rPr lang="es-MX" dirty="0" smtClean="0"/>
              <a:t>50-103-90:</a:t>
            </a:r>
          </a:p>
          <a:p>
            <a:pPr>
              <a:buNone/>
            </a:pPr>
            <a:r>
              <a:rPr lang="es-ES" dirty="0" smtClean="0"/>
              <a:t>Esta norma obliga a incluir un resumen para todo artículo, nota breve, cartas al editor, editoriales.</a:t>
            </a:r>
          </a:p>
          <a:p>
            <a:pPr>
              <a:buFontTx/>
              <a:buNone/>
            </a:pPr>
            <a:endParaRPr lang="es-MX" dirty="0" smtClean="0"/>
          </a:p>
          <a:p>
            <a:pPr>
              <a:buFontTx/>
              <a:buNone/>
            </a:pPr>
            <a:endParaRPr lang="es-MX"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lgn="ctr"/>
            <a:r>
              <a:rPr lang="es-ES"/>
              <a:t>UBICACIÓN:</a:t>
            </a:r>
          </a:p>
        </p:txBody>
      </p:sp>
      <p:sp>
        <p:nvSpPr>
          <p:cNvPr id="50179" name="Rectangle 3"/>
          <p:cNvSpPr>
            <a:spLocks noGrp="1" noChangeArrowheads="1"/>
          </p:cNvSpPr>
          <p:nvPr>
            <p:ph idx="1"/>
          </p:nvPr>
        </p:nvSpPr>
        <p:spPr/>
        <p:txBody>
          <a:bodyPr/>
          <a:lstStyle/>
          <a:p>
            <a:pPr>
              <a:lnSpc>
                <a:spcPct val="90000"/>
              </a:lnSpc>
            </a:pPr>
            <a:r>
              <a:rPr lang="es-ES"/>
              <a:t>Coloque el resumen en el idioma del documento debajo del título.</a:t>
            </a:r>
          </a:p>
          <a:p>
            <a:pPr>
              <a:lnSpc>
                <a:spcPct val="90000"/>
              </a:lnSpc>
              <a:buFontTx/>
              <a:buNone/>
            </a:pPr>
            <a:endParaRPr lang="es-ES"/>
          </a:p>
          <a:p>
            <a:pPr>
              <a:lnSpc>
                <a:spcPct val="90000"/>
              </a:lnSpc>
            </a:pPr>
            <a:r>
              <a:rPr lang="es-ES"/>
              <a:t>Luego se coloca en el otro idioma.</a:t>
            </a:r>
          </a:p>
          <a:p>
            <a:pPr>
              <a:lnSpc>
                <a:spcPct val="90000"/>
              </a:lnSpc>
            </a:pPr>
            <a:endParaRPr lang="es-ES"/>
          </a:p>
          <a:p>
            <a:pPr>
              <a:lnSpc>
                <a:spcPct val="90000"/>
              </a:lnSpc>
            </a:pPr>
            <a:r>
              <a:rPr lang="es-ES"/>
              <a:t>Siempre debe ir en la primera página, después del título y de los autores; antes del texto del artículo.</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Picture 4"/>
          <p:cNvPicPr>
            <a:picLocks noChangeAspect="1" noChangeArrowheads="1"/>
          </p:cNvPicPr>
          <p:nvPr/>
        </p:nvPicPr>
        <p:blipFill>
          <a:blip r:embed="rId2"/>
          <a:srcRect l="18994" t="10634" r="18994" b="5707"/>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algn="ctr"/>
            <a:r>
              <a:rPr lang="es-ES" b="1"/>
              <a:t>NORMA PARA RESUMEN</a:t>
            </a:r>
          </a:p>
        </p:txBody>
      </p:sp>
      <p:sp>
        <p:nvSpPr>
          <p:cNvPr id="55299" name="Rectangle 3"/>
          <p:cNvSpPr>
            <a:spLocks noGrp="1" noChangeArrowheads="1"/>
          </p:cNvSpPr>
          <p:nvPr>
            <p:ph idx="1"/>
          </p:nvPr>
        </p:nvSpPr>
        <p:spPr>
          <a:xfrm>
            <a:off x="684213" y="2276475"/>
            <a:ext cx="7848600" cy="4321175"/>
          </a:xfrm>
        </p:spPr>
        <p:txBody>
          <a:bodyPr/>
          <a:lstStyle/>
          <a:p>
            <a:pPr>
              <a:lnSpc>
                <a:spcPct val="80000"/>
              </a:lnSpc>
            </a:pPr>
            <a:r>
              <a:rPr lang="es-MX" sz="2400"/>
              <a:t>Debe exponerse el objetivo del artículo, la metodología empleada, los resultados obtenidos y las conclusiones presentadas.</a:t>
            </a:r>
          </a:p>
          <a:p>
            <a:pPr>
              <a:lnSpc>
                <a:spcPct val="80000"/>
              </a:lnSpc>
            </a:pPr>
            <a:endParaRPr lang="es-MX" sz="2400"/>
          </a:p>
          <a:p>
            <a:pPr algn="just">
              <a:lnSpc>
                <a:spcPct val="80000"/>
              </a:lnSpc>
            </a:pPr>
            <a:r>
              <a:rPr lang="es-MX" sz="2400"/>
              <a:t>Pueden incluir alguna información marginal si enriquece el tema principal,  pero no incluyen tablas, gráficos ni citas.</a:t>
            </a:r>
          </a:p>
          <a:p>
            <a:pPr algn="just">
              <a:lnSpc>
                <a:spcPct val="80000"/>
              </a:lnSpc>
            </a:pPr>
            <a:endParaRPr lang="es-MX" sz="2400"/>
          </a:p>
          <a:p>
            <a:pPr algn="just">
              <a:lnSpc>
                <a:spcPct val="80000"/>
              </a:lnSpc>
            </a:pPr>
            <a:r>
              <a:rPr lang="es-MX" sz="2400"/>
              <a:t>Deben incluir máximo 250 palabras o 100 cuando son para notas o comunicaciones cortas.</a:t>
            </a:r>
          </a:p>
          <a:p>
            <a:pPr algn="just">
              <a:lnSpc>
                <a:spcPct val="80000"/>
              </a:lnSpc>
            </a:pPr>
            <a:endParaRPr lang="es-MX" sz="2400"/>
          </a:p>
          <a:p>
            <a:pPr algn="just">
              <a:lnSpc>
                <a:spcPct val="80000"/>
              </a:lnSpc>
            </a:pPr>
            <a:r>
              <a:rPr lang="es-ES" sz="2400"/>
              <a:t>Deben tener valor por sí mismos, pues sustituyen al artículo.</a:t>
            </a:r>
            <a:endParaRPr lang="es-MX" sz="240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s-ES" b="1"/>
              <a:t>NORMA PARA RESUMEN</a:t>
            </a:r>
          </a:p>
        </p:txBody>
      </p:sp>
      <p:sp>
        <p:nvSpPr>
          <p:cNvPr id="69635" name="Rectangle 3"/>
          <p:cNvSpPr>
            <a:spLocks noGrp="1" noChangeArrowheads="1"/>
          </p:cNvSpPr>
          <p:nvPr>
            <p:ph idx="1"/>
          </p:nvPr>
        </p:nvSpPr>
        <p:spPr/>
        <p:txBody>
          <a:bodyPr/>
          <a:lstStyle/>
          <a:p>
            <a:r>
              <a:rPr lang="es-ES"/>
              <a:t>Debe ser completamente inteligible por el lector, contener la información básica del documento original, y en lo posible, conservando su estructura.</a:t>
            </a:r>
          </a:p>
          <a:p>
            <a:pPr>
              <a:buFontTx/>
              <a:buNone/>
            </a:pPr>
            <a:endParaRPr lang="es-ES"/>
          </a:p>
          <a:p>
            <a:r>
              <a:rPr lang="es-ES"/>
              <a:t>El contenido del resumen es más significativo que su extensión.</a:t>
            </a:r>
          </a:p>
          <a:p>
            <a:endParaRPr lang="es-E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algn="ctr"/>
            <a:r>
              <a:rPr lang="es-ES" b="1"/>
              <a:t>NORMA PARA RESUMEN</a:t>
            </a:r>
          </a:p>
        </p:txBody>
      </p:sp>
      <p:sp>
        <p:nvSpPr>
          <p:cNvPr id="56323" name="Rectangle 3"/>
          <p:cNvSpPr>
            <a:spLocks noGrp="1" noChangeArrowheads="1"/>
          </p:cNvSpPr>
          <p:nvPr>
            <p:ph idx="1"/>
          </p:nvPr>
        </p:nvSpPr>
        <p:spPr>
          <a:xfrm>
            <a:off x="928661" y="1844675"/>
            <a:ext cx="7858181" cy="4797425"/>
          </a:xfrm>
        </p:spPr>
        <p:txBody>
          <a:bodyPr/>
          <a:lstStyle/>
          <a:p>
            <a:pPr algn="just"/>
            <a:r>
              <a:rPr lang="es-MX" sz="2400" dirty="0"/>
              <a:t>El resumen debe empezar con una frase que represente la idea o tema principal del artículo, a no ser que ya quede expresada en el título.  </a:t>
            </a:r>
          </a:p>
          <a:p>
            <a:pPr algn="just"/>
            <a:endParaRPr lang="es-MX" sz="2400" dirty="0"/>
          </a:p>
          <a:p>
            <a:pPr algn="just"/>
            <a:r>
              <a:rPr lang="es-MX" sz="2400" dirty="0"/>
              <a:t>Debe indicar la forma en que el autor trata el tema o la naturaleza del trabajo descrito con términos tales como estudio teórico, análisis de un caso, informe sobre el estado de la cuestión, crítica histórica, revisión bibliográfica, etc.</a:t>
            </a:r>
          </a:p>
          <a:p>
            <a:pPr algn="just"/>
            <a:endParaRPr lang="es-MX" sz="2400" dirty="0"/>
          </a:p>
          <a:p>
            <a:pPr algn="just"/>
            <a:r>
              <a:rPr lang="es-MX" sz="2400" dirty="0"/>
              <a:t>Debe redactarse con oraciones completas y en un solo párrafo.</a:t>
            </a:r>
            <a:endParaRPr lang="es-ES" sz="2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4"/>
          <p:cNvSpPr>
            <a:spLocks noChangeArrowheads="1"/>
          </p:cNvSpPr>
          <p:nvPr/>
        </p:nvSpPr>
        <p:spPr bwMode="auto">
          <a:xfrm>
            <a:off x="1142976" y="714356"/>
            <a:ext cx="7643866" cy="5632311"/>
          </a:xfrm>
          <a:prstGeom prst="rect">
            <a:avLst/>
          </a:prstGeom>
          <a:solidFill>
            <a:schemeClr val="bg1"/>
          </a:solidFill>
          <a:ln w="9525">
            <a:noFill/>
            <a:miter lim="800000"/>
            <a:headEnd/>
            <a:tailEnd/>
          </a:ln>
          <a:effectLst/>
        </p:spPr>
        <p:txBody>
          <a:bodyPr wrap="square" anchor="ctr">
            <a:spAutoFit/>
          </a:bodyPr>
          <a:lstStyle/>
          <a:p>
            <a:pPr algn="ctr"/>
            <a:r>
              <a:rPr lang="en-US" sz="2400" b="1" dirty="0"/>
              <a:t>RESUMEN</a:t>
            </a:r>
          </a:p>
          <a:p>
            <a:r>
              <a:rPr lang="en-US" sz="2400" b="1" dirty="0" err="1">
                <a:solidFill>
                  <a:schemeClr val="tx2"/>
                </a:solidFill>
              </a:rPr>
              <a:t>Estudiamos</a:t>
            </a:r>
            <a:r>
              <a:rPr lang="en-US" sz="2400" b="1" dirty="0">
                <a:solidFill>
                  <a:schemeClr val="tx2"/>
                </a:solidFill>
              </a:rPr>
              <a:t> la </a:t>
            </a:r>
            <a:r>
              <a:rPr lang="en-US" sz="2400" b="1" dirty="0" err="1">
                <a:solidFill>
                  <a:schemeClr val="tx2"/>
                </a:solidFill>
              </a:rPr>
              <a:t>fecundidad</a:t>
            </a:r>
            <a:r>
              <a:rPr lang="en-US" sz="2400" b="1" dirty="0">
                <a:solidFill>
                  <a:schemeClr val="tx2"/>
                </a:solidFill>
              </a:rPr>
              <a:t>, </a:t>
            </a:r>
            <a:r>
              <a:rPr lang="en-US" sz="2400" b="1" dirty="0" err="1">
                <a:solidFill>
                  <a:schemeClr val="tx2"/>
                </a:solidFill>
              </a:rPr>
              <a:t>supervivencia</a:t>
            </a:r>
            <a:r>
              <a:rPr lang="en-US" sz="2400" b="1" dirty="0">
                <a:solidFill>
                  <a:schemeClr val="tx2"/>
                </a:solidFill>
              </a:rPr>
              <a:t>, y </a:t>
            </a:r>
            <a:r>
              <a:rPr lang="en-US" sz="2400" b="1" dirty="0" err="1">
                <a:solidFill>
                  <a:schemeClr val="tx2"/>
                </a:solidFill>
              </a:rPr>
              <a:t>crecimiento</a:t>
            </a:r>
            <a:r>
              <a:rPr lang="en-US" sz="2400" b="1" dirty="0">
                <a:solidFill>
                  <a:schemeClr val="tx2"/>
                </a:solidFill>
              </a:rPr>
              <a:t> del </a:t>
            </a:r>
            <a:r>
              <a:rPr lang="en-US" sz="2400" b="1" dirty="0" err="1">
                <a:solidFill>
                  <a:schemeClr val="tx2"/>
                </a:solidFill>
              </a:rPr>
              <a:t>caballito</a:t>
            </a:r>
            <a:r>
              <a:rPr lang="en-US" sz="2400" b="1" dirty="0">
                <a:solidFill>
                  <a:schemeClr val="tx2"/>
                </a:solidFill>
              </a:rPr>
              <a:t> de mar, </a:t>
            </a:r>
            <a:r>
              <a:rPr lang="en-US" sz="2400" b="1" i="1" dirty="0">
                <a:solidFill>
                  <a:schemeClr val="tx2"/>
                </a:solidFill>
              </a:rPr>
              <a:t>Hippocampus </a:t>
            </a:r>
            <a:r>
              <a:rPr lang="en-US" sz="2400" b="1" i="1" dirty="0" err="1">
                <a:solidFill>
                  <a:schemeClr val="tx2"/>
                </a:solidFill>
              </a:rPr>
              <a:t>ingens</a:t>
            </a:r>
            <a:r>
              <a:rPr lang="en-US" sz="2400" b="1" dirty="0">
                <a:solidFill>
                  <a:schemeClr val="tx2"/>
                </a:solidFill>
              </a:rPr>
              <a:t> en </a:t>
            </a:r>
            <a:r>
              <a:rPr lang="en-US" sz="2400" b="1" dirty="0" err="1">
                <a:solidFill>
                  <a:schemeClr val="tx2"/>
                </a:solidFill>
              </a:rPr>
              <a:t>condiciones</a:t>
            </a:r>
            <a:r>
              <a:rPr lang="en-US" sz="2400" b="1" dirty="0">
                <a:solidFill>
                  <a:schemeClr val="tx2"/>
                </a:solidFill>
              </a:rPr>
              <a:t> semi-</a:t>
            </a:r>
            <a:r>
              <a:rPr lang="en-US" sz="2400" b="1" dirty="0" err="1">
                <a:solidFill>
                  <a:schemeClr val="tx2"/>
                </a:solidFill>
              </a:rPr>
              <a:t>controladas</a:t>
            </a:r>
            <a:r>
              <a:rPr lang="en-US" sz="2400" b="1" dirty="0">
                <a:solidFill>
                  <a:schemeClr val="tx2"/>
                </a:solidFill>
              </a:rPr>
              <a:t>.</a:t>
            </a:r>
            <a:r>
              <a:rPr lang="en-US" sz="2400" dirty="0"/>
              <a:t> </a:t>
            </a:r>
            <a:r>
              <a:rPr lang="en-US" sz="2400" dirty="0" err="1"/>
              <a:t>Tres</a:t>
            </a:r>
            <a:r>
              <a:rPr lang="en-US" sz="2400" dirty="0"/>
              <a:t> machos </a:t>
            </a:r>
            <a:r>
              <a:rPr lang="en-US" sz="2400" dirty="0" err="1"/>
              <a:t>reproductores</a:t>
            </a:r>
            <a:r>
              <a:rPr lang="en-US" sz="2400" dirty="0"/>
              <a:t> </a:t>
            </a:r>
            <a:r>
              <a:rPr lang="en-US" sz="2400" dirty="0" err="1"/>
              <a:t>silvestres</a:t>
            </a:r>
            <a:r>
              <a:rPr lang="en-US" sz="2400" dirty="0"/>
              <a:t> de 14.8, 24.5 y 32.0 g </a:t>
            </a:r>
            <a:r>
              <a:rPr lang="en-US" sz="2400" dirty="0" err="1"/>
              <a:t>produjeron</a:t>
            </a:r>
            <a:r>
              <a:rPr lang="en-US" sz="2400" dirty="0"/>
              <a:t> 1 598, 1 703 y 1 658 </a:t>
            </a:r>
            <a:r>
              <a:rPr lang="en-US" sz="2400" dirty="0" err="1"/>
              <a:t>jóvenes</a:t>
            </a:r>
            <a:r>
              <a:rPr lang="en-US" sz="2400" dirty="0"/>
              <a:t>. La </a:t>
            </a:r>
            <a:r>
              <a:rPr lang="en-US" sz="2400" dirty="0" err="1"/>
              <a:t>densidad</a:t>
            </a:r>
            <a:r>
              <a:rPr lang="en-US" sz="2400" dirty="0"/>
              <a:t> </a:t>
            </a:r>
            <a:r>
              <a:rPr lang="en-US" sz="2400" dirty="0" err="1"/>
              <a:t>utilizada</a:t>
            </a:r>
            <a:r>
              <a:rPr lang="en-US" sz="2400" dirty="0"/>
              <a:t> </a:t>
            </a:r>
            <a:r>
              <a:rPr lang="en-US" sz="2400" dirty="0" err="1"/>
              <a:t>fue</a:t>
            </a:r>
            <a:r>
              <a:rPr lang="en-US" sz="2400" dirty="0"/>
              <a:t> de 12 </a:t>
            </a:r>
            <a:r>
              <a:rPr lang="en-US" sz="2400" dirty="0" err="1"/>
              <a:t>jóvenes</a:t>
            </a:r>
            <a:r>
              <a:rPr lang="en-US" sz="2400" dirty="0"/>
              <a:t> </a:t>
            </a:r>
            <a:r>
              <a:rPr lang="en-US" sz="2400" dirty="0" err="1"/>
              <a:t>por</a:t>
            </a:r>
            <a:r>
              <a:rPr lang="en-US" sz="2400" dirty="0"/>
              <a:t> </a:t>
            </a:r>
            <a:r>
              <a:rPr lang="en-US" sz="2400" dirty="0" err="1"/>
              <a:t>acuario</a:t>
            </a:r>
            <a:r>
              <a:rPr lang="en-US" sz="2400" dirty="0"/>
              <a:t> de 60 l. Se </a:t>
            </a:r>
            <a:r>
              <a:rPr lang="en-US" sz="2400" dirty="0" err="1"/>
              <a:t>agruparon</a:t>
            </a:r>
            <a:r>
              <a:rPr lang="en-US" sz="2400" dirty="0"/>
              <a:t> en 1, 12 y 20 </a:t>
            </a:r>
            <a:r>
              <a:rPr lang="en-US" sz="2400" dirty="0" err="1"/>
              <a:t>días</a:t>
            </a:r>
            <a:r>
              <a:rPr lang="en-US" sz="2400" dirty="0"/>
              <a:t> de </a:t>
            </a:r>
            <a:r>
              <a:rPr lang="en-US" sz="2400" dirty="0" err="1"/>
              <a:t>nacidos</a:t>
            </a:r>
            <a:r>
              <a:rPr lang="en-US" sz="2400" dirty="0"/>
              <a:t> </a:t>
            </a:r>
            <a:r>
              <a:rPr lang="en-US" sz="2400" dirty="0" err="1"/>
              <a:t>por</a:t>
            </a:r>
            <a:r>
              <a:rPr lang="en-US" sz="2400" dirty="0"/>
              <a:t> </a:t>
            </a:r>
            <a:r>
              <a:rPr lang="en-US" sz="2400" dirty="0" err="1"/>
              <a:t>acuario</a:t>
            </a:r>
            <a:r>
              <a:rPr lang="en-US" sz="2400" dirty="0"/>
              <a:t>. La </a:t>
            </a:r>
            <a:r>
              <a:rPr lang="en-US" sz="2400" dirty="0" err="1"/>
              <a:t>supervivencia</a:t>
            </a:r>
            <a:r>
              <a:rPr lang="en-US" sz="2400" dirty="0"/>
              <a:t> </a:t>
            </a:r>
            <a:r>
              <a:rPr lang="en-US" sz="2400" dirty="0" err="1"/>
              <a:t>fue</a:t>
            </a:r>
            <a:r>
              <a:rPr lang="en-US" sz="2400" dirty="0"/>
              <a:t> de 78.5, 38.1 y 41.0 % en 35 </a:t>
            </a:r>
            <a:r>
              <a:rPr lang="en-US" sz="2400" dirty="0" err="1"/>
              <a:t>días</a:t>
            </a:r>
            <a:r>
              <a:rPr lang="en-US" sz="2400" dirty="0"/>
              <a:t>. Se les </a:t>
            </a:r>
            <a:r>
              <a:rPr lang="en-US" sz="2400" dirty="0" err="1"/>
              <a:t>alimentó</a:t>
            </a:r>
            <a:r>
              <a:rPr lang="en-US" sz="2400" dirty="0"/>
              <a:t> con </a:t>
            </a:r>
            <a:r>
              <a:rPr lang="en-US" sz="2400" dirty="0" err="1"/>
              <a:t>una</a:t>
            </a:r>
            <a:r>
              <a:rPr lang="en-US" sz="2400" dirty="0"/>
              <a:t> </a:t>
            </a:r>
            <a:r>
              <a:rPr lang="en-US" sz="2400" dirty="0" err="1"/>
              <a:t>mezcla</a:t>
            </a:r>
            <a:r>
              <a:rPr lang="en-US" sz="2400" dirty="0"/>
              <a:t> de </a:t>
            </a:r>
            <a:r>
              <a:rPr lang="en-US" sz="2400" dirty="0" err="1"/>
              <a:t>rotíferos</a:t>
            </a:r>
            <a:r>
              <a:rPr lang="en-US" sz="2400" dirty="0"/>
              <a:t> </a:t>
            </a:r>
            <a:r>
              <a:rPr lang="en-US" sz="2400" i="1" dirty="0"/>
              <a:t>B. </a:t>
            </a:r>
            <a:r>
              <a:rPr lang="en-US" sz="2400" i="1" dirty="0" err="1"/>
              <a:t>plicatilis</a:t>
            </a:r>
            <a:r>
              <a:rPr lang="en-US" sz="2400" dirty="0"/>
              <a:t> y </a:t>
            </a:r>
            <a:r>
              <a:rPr lang="en-US" sz="2400" dirty="0" err="1"/>
              <a:t>nauplios</a:t>
            </a:r>
            <a:r>
              <a:rPr lang="en-US" sz="2400" dirty="0"/>
              <a:t> de </a:t>
            </a:r>
            <a:r>
              <a:rPr lang="en-US" sz="2400" i="1" dirty="0" err="1"/>
              <a:t>Artemia</a:t>
            </a:r>
            <a:r>
              <a:rPr lang="en-US" sz="2400" dirty="0"/>
              <a:t> </a:t>
            </a:r>
            <a:r>
              <a:rPr lang="en-US" sz="2400" dirty="0" err="1"/>
              <a:t>para</a:t>
            </a:r>
            <a:r>
              <a:rPr lang="en-US" sz="2400" dirty="0"/>
              <a:t> </a:t>
            </a:r>
            <a:r>
              <a:rPr lang="en-US" sz="2400" dirty="0" err="1"/>
              <a:t>después</a:t>
            </a:r>
            <a:r>
              <a:rPr lang="en-US" sz="2400" dirty="0"/>
              <a:t> </a:t>
            </a:r>
            <a:r>
              <a:rPr lang="en-US" sz="2400" dirty="0" err="1"/>
              <a:t>transferirlos</a:t>
            </a:r>
            <a:r>
              <a:rPr lang="en-US" sz="2400" dirty="0"/>
              <a:t> a </a:t>
            </a:r>
            <a:r>
              <a:rPr lang="en-US" sz="2400" dirty="0" err="1"/>
              <a:t>estanques</a:t>
            </a:r>
            <a:r>
              <a:rPr lang="en-US" sz="2400" dirty="0"/>
              <a:t> de 100 000 l a </a:t>
            </a:r>
            <a:r>
              <a:rPr lang="en-US" sz="2400" dirty="0" err="1"/>
              <a:t>una</a:t>
            </a:r>
            <a:r>
              <a:rPr lang="en-US" sz="2400" dirty="0"/>
              <a:t> </a:t>
            </a:r>
            <a:r>
              <a:rPr lang="en-US" sz="2400" dirty="0" err="1"/>
              <a:t>densidad</a:t>
            </a:r>
            <a:r>
              <a:rPr lang="en-US" sz="2400" dirty="0"/>
              <a:t> de 50/1 000 l, </a:t>
            </a:r>
            <a:r>
              <a:rPr lang="en-US" sz="2400" dirty="0" err="1"/>
              <a:t>donde</a:t>
            </a:r>
            <a:r>
              <a:rPr lang="en-US" sz="2400" dirty="0"/>
              <a:t> se les </a:t>
            </a:r>
            <a:r>
              <a:rPr lang="en-US" sz="2400" dirty="0" err="1"/>
              <a:t>alimentó</a:t>
            </a:r>
            <a:r>
              <a:rPr lang="en-US" sz="2400" dirty="0"/>
              <a:t> con </a:t>
            </a:r>
            <a:r>
              <a:rPr lang="en-US" sz="2400" i="1" dirty="0" err="1"/>
              <a:t>Artemia</a:t>
            </a:r>
            <a:r>
              <a:rPr lang="en-US" sz="2400" dirty="0"/>
              <a:t> </a:t>
            </a:r>
            <a:r>
              <a:rPr lang="en-US" sz="2400" dirty="0" err="1"/>
              <a:t>adulta</a:t>
            </a:r>
            <a:r>
              <a:rPr lang="en-US" sz="2400" dirty="0"/>
              <a:t> </a:t>
            </a:r>
            <a:r>
              <a:rPr lang="en-US" sz="2400" dirty="0" err="1"/>
              <a:t>durante</a:t>
            </a:r>
            <a:r>
              <a:rPr lang="en-US" sz="2400" dirty="0"/>
              <a:t> 60 </a:t>
            </a:r>
            <a:r>
              <a:rPr lang="en-US" sz="2400" dirty="0" err="1"/>
              <a:t>días</a:t>
            </a:r>
            <a:r>
              <a:rPr lang="en-US" sz="2400" dirty="0"/>
              <a:t> </a:t>
            </a:r>
            <a:r>
              <a:rPr lang="en-US" sz="2400" dirty="0" err="1"/>
              <a:t>más</a:t>
            </a:r>
            <a:r>
              <a:rPr lang="en-US" sz="2400" dirty="0"/>
              <a:t>. </a:t>
            </a:r>
            <a:r>
              <a:rPr lang="en-US" sz="2400" dirty="0" err="1"/>
              <a:t>Crecieron</a:t>
            </a:r>
            <a:r>
              <a:rPr lang="en-US" sz="2400" dirty="0"/>
              <a:t> de un </a:t>
            </a:r>
            <a:r>
              <a:rPr lang="en-US" sz="2400" dirty="0" err="1"/>
              <a:t>promedio</a:t>
            </a:r>
            <a:r>
              <a:rPr lang="en-US" sz="2400" dirty="0"/>
              <a:t> de 0.7, 1.5, y 2.7 a 4.5, 5.4 y 6.7 cm, </a:t>
            </a:r>
            <a:r>
              <a:rPr lang="en-US" sz="2400" dirty="0" err="1"/>
              <a:t>respectivamente</a:t>
            </a:r>
            <a:r>
              <a:rPr lang="en-US" sz="2400" dirty="0"/>
              <a:t>, en 95 </a:t>
            </a:r>
            <a:r>
              <a:rPr lang="en-US" sz="2400" dirty="0" err="1"/>
              <a:t>días</a:t>
            </a:r>
            <a:r>
              <a:rPr lang="en-US" sz="2400" dirty="0"/>
              <a:t>. La </a:t>
            </a:r>
            <a:r>
              <a:rPr lang="en-US" sz="2400" dirty="0" err="1"/>
              <a:t>temperatura</a:t>
            </a:r>
            <a:r>
              <a:rPr lang="en-US" sz="2400" dirty="0"/>
              <a:t> del </a:t>
            </a:r>
            <a:r>
              <a:rPr lang="en-US" sz="2400" dirty="0" err="1"/>
              <a:t>agua</a:t>
            </a:r>
            <a:r>
              <a:rPr lang="en-US" sz="2400" dirty="0"/>
              <a:t> marina </a:t>
            </a:r>
            <a:r>
              <a:rPr lang="en-US" sz="2400" dirty="0" err="1"/>
              <a:t>utilizada</a:t>
            </a:r>
            <a:r>
              <a:rPr lang="en-US" sz="2400" dirty="0"/>
              <a:t> </a:t>
            </a:r>
            <a:r>
              <a:rPr lang="en-US" sz="2400" dirty="0" err="1"/>
              <a:t>varió</a:t>
            </a:r>
            <a:r>
              <a:rPr lang="en-US" sz="2400" dirty="0"/>
              <a:t> de 17 a 23 C°.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s-ES" b="1"/>
              <a:t>NORMA PARA RESUMEN</a:t>
            </a:r>
          </a:p>
        </p:txBody>
      </p:sp>
      <p:sp>
        <p:nvSpPr>
          <p:cNvPr id="66563" name="Rectangle 3"/>
          <p:cNvSpPr>
            <a:spLocks noGrp="1" noChangeArrowheads="1"/>
          </p:cNvSpPr>
          <p:nvPr>
            <p:ph idx="1"/>
          </p:nvPr>
        </p:nvSpPr>
        <p:spPr>
          <a:xfrm>
            <a:off x="1000100" y="1428736"/>
            <a:ext cx="7686700" cy="4697427"/>
          </a:xfrm>
        </p:spPr>
        <p:txBody>
          <a:bodyPr>
            <a:normAutofit fontScale="85000" lnSpcReduction="20000"/>
          </a:bodyPr>
          <a:lstStyle/>
          <a:p>
            <a:pPr>
              <a:lnSpc>
                <a:spcPct val="80000"/>
              </a:lnSpc>
            </a:pPr>
            <a:endParaRPr lang="es-ES" sz="2400" dirty="0" smtClean="0"/>
          </a:p>
          <a:p>
            <a:pPr>
              <a:lnSpc>
                <a:spcPct val="80000"/>
              </a:lnSpc>
            </a:pPr>
            <a:r>
              <a:rPr lang="es-ES" sz="2400" dirty="0" smtClean="0"/>
              <a:t>Evite </a:t>
            </a:r>
            <a:r>
              <a:rPr lang="es-ES" sz="2400" dirty="0"/>
              <a:t>los términos no familiares, acrónimos, abreviaturas o símbolos, o defínalos la primera vez que aparezcan en el resumen. </a:t>
            </a:r>
          </a:p>
          <a:p>
            <a:pPr>
              <a:lnSpc>
                <a:spcPct val="80000"/>
              </a:lnSpc>
            </a:pPr>
            <a:endParaRPr lang="es-ES" sz="2400" dirty="0"/>
          </a:p>
          <a:p>
            <a:pPr>
              <a:lnSpc>
                <a:spcPct val="80000"/>
              </a:lnSpc>
            </a:pPr>
            <a:r>
              <a:rPr lang="es-ES" sz="2400" dirty="0"/>
              <a:t>Use las unidades, símbolos o terminología normalizada, nunca los use en forma caprichosa.</a:t>
            </a:r>
          </a:p>
          <a:p>
            <a:pPr>
              <a:lnSpc>
                <a:spcPct val="80000"/>
              </a:lnSpc>
            </a:pPr>
            <a:endParaRPr lang="es-ES" sz="2400" dirty="0"/>
          </a:p>
          <a:p>
            <a:pPr>
              <a:lnSpc>
                <a:spcPct val="80000"/>
              </a:lnSpc>
            </a:pPr>
            <a:r>
              <a:rPr lang="es-ES" sz="2400" dirty="0"/>
              <a:t>Incluya tablas cortas, ecuaciones, fórmulas estructurales y diagramas solo cuando sean absolutamente necesarias para obtener brevedad y claridad o cuando no haya alternativa</a:t>
            </a:r>
            <a:r>
              <a:rPr lang="es-ES" sz="2400" dirty="0" smtClean="0"/>
              <a:t>.</a:t>
            </a:r>
          </a:p>
          <a:p>
            <a:pPr>
              <a:lnSpc>
                <a:spcPct val="90000"/>
              </a:lnSpc>
            </a:pPr>
            <a:r>
              <a:rPr lang="es-ES" sz="2400" dirty="0" smtClean="0"/>
              <a:t>Use palabras y frases de transición para darle mayor coherencia, como “sin embargo”, “en consecuencia”, “por lo tanto”, “de esta manera” y otras.</a:t>
            </a:r>
          </a:p>
          <a:p>
            <a:pPr>
              <a:lnSpc>
                <a:spcPct val="90000"/>
              </a:lnSpc>
            </a:pPr>
            <a:endParaRPr lang="es-ES" sz="2400" dirty="0" smtClean="0"/>
          </a:p>
          <a:p>
            <a:pPr>
              <a:lnSpc>
                <a:spcPct val="90000"/>
              </a:lnSpc>
            </a:pPr>
            <a:r>
              <a:rPr lang="es-ES" sz="2400" dirty="0" smtClean="0"/>
              <a:t>Use los verbos en voz activa y pronombres personales. La voz pasiva puede usarse para declaraciones indicativas o informativas cuando necesite recalcar al receptor de la acción.</a:t>
            </a:r>
          </a:p>
          <a:p>
            <a:pPr>
              <a:lnSpc>
                <a:spcPct val="90000"/>
              </a:lnSpc>
            </a:pPr>
            <a:endParaRPr lang="es-ES" sz="2400" dirty="0" smtClean="0"/>
          </a:p>
          <a:p>
            <a:pPr>
              <a:lnSpc>
                <a:spcPct val="90000"/>
              </a:lnSpc>
            </a:pPr>
            <a:r>
              <a:rPr lang="es-ES" sz="2400" dirty="0" smtClean="0"/>
              <a:t>Use la tercera persona.</a:t>
            </a:r>
          </a:p>
          <a:p>
            <a:pPr>
              <a:lnSpc>
                <a:spcPct val="80000"/>
              </a:lnSpc>
            </a:pPr>
            <a:endParaRPr lang="es-ES" sz="24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algn="ctr"/>
            <a:r>
              <a:rPr lang="es-ES"/>
              <a:t>EJEMPLOS:</a:t>
            </a:r>
          </a:p>
        </p:txBody>
      </p:sp>
      <p:sp>
        <p:nvSpPr>
          <p:cNvPr id="63491" name="Rectangle 3"/>
          <p:cNvSpPr>
            <a:spLocks noGrp="1" noChangeArrowheads="1"/>
          </p:cNvSpPr>
          <p:nvPr>
            <p:ph idx="1"/>
          </p:nvPr>
        </p:nvSpPr>
        <p:spPr/>
        <p:txBody>
          <a:bodyPr/>
          <a:lstStyle/>
          <a:p>
            <a:r>
              <a:rPr lang="es-ES"/>
              <a:t>“Bauxitas que contienen hierro endulzan la gasolina en la presencia del aire”.</a:t>
            </a:r>
          </a:p>
          <a:p>
            <a:r>
              <a:rPr lang="es-ES"/>
              <a:t>“El coeficiente de absorción relativa del éter, agua y acetileno fue medido por…”</a:t>
            </a:r>
          </a:p>
          <a:p>
            <a:endParaRPr lang="es-E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s-ES" sz="4000"/>
              <a:t>UTILIDAD DE LOS RESÚMENES</a:t>
            </a:r>
          </a:p>
        </p:txBody>
      </p:sp>
      <p:sp>
        <p:nvSpPr>
          <p:cNvPr id="30723" name="Rectangle 3"/>
          <p:cNvSpPr>
            <a:spLocks noGrp="1" noChangeArrowheads="1"/>
          </p:cNvSpPr>
          <p:nvPr>
            <p:ph idx="1"/>
          </p:nvPr>
        </p:nvSpPr>
        <p:spPr/>
        <p:txBody>
          <a:bodyPr/>
          <a:lstStyle/>
          <a:p>
            <a:pPr>
              <a:lnSpc>
                <a:spcPct val="90000"/>
              </a:lnSpc>
            </a:pPr>
            <a:r>
              <a:rPr lang="es-ES"/>
              <a:t>Fomenta la lectura del artículo</a:t>
            </a:r>
          </a:p>
          <a:p>
            <a:pPr>
              <a:lnSpc>
                <a:spcPct val="90000"/>
              </a:lnSpc>
            </a:pPr>
            <a:r>
              <a:rPr lang="es-ES"/>
              <a:t>Permite identificar el contenido básico de los documentos en forma rápida y segura, para ayudar en la selección de la información que le interesa a un lector. </a:t>
            </a:r>
          </a:p>
          <a:p>
            <a:pPr>
              <a:lnSpc>
                <a:spcPct val="90000"/>
              </a:lnSpc>
            </a:pPr>
            <a:r>
              <a:rPr lang="es-ES"/>
              <a:t>Permite determinar la importancia y el interés por el documento y así, decidir si lo lee completo o no.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s-ES"/>
              <a:t>RECOMENDACIONES:</a:t>
            </a:r>
          </a:p>
        </p:txBody>
      </p:sp>
      <p:sp>
        <p:nvSpPr>
          <p:cNvPr id="58371" name="Rectangle 3"/>
          <p:cNvSpPr>
            <a:spLocks noGrp="1" noChangeArrowheads="1"/>
          </p:cNvSpPr>
          <p:nvPr>
            <p:ph idx="1"/>
          </p:nvPr>
        </p:nvSpPr>
        <p:spPr/>
        <p:txBody>
          <a:bodyPr/>
          <a:lstStyle/>
          <a:p>
            <a:pPr>
              <a:lnSpc>
                <a:spcPct val="90000"/>
              </a:lnSpc>
            </a:pPr>
            <a:r>
              <a:rPr lang="es-ES" sz="2800"/>
              <a:t>Se recomienda aplicar la minuciosidad, la precisión y extensión</a:t>
            </a:r>
          </a:p>
          <a:p>
            <a:pPr>
              <a:lnSpc>
                <a:spcPct val="90000"/>
              </a:lnSpc>
            </a:pPr>
            <a:r>
              <a:rPr lang="es-ES" sz="2800"/>
              <a:t>Debe ser comprensible sin necesidad de hacer referencia al documento original.</a:t>
            </a:r>
          </a:p>
          <a:p>
            <a:pPr>
              <a:lnSpc>
                <a:spcPct val="90000"/>
              </a:lnSpc>
            </a:pPr>
            <a:r>
              <a:rPr lang="es-ES" sz="2800"/>
              <a:t>Retenga la información básica y el tono del documento original</a:t>
            </a:r>
          </a:p>
          <a:p>
            <a:pPr>
              <a:lnSpc>
                <a:spcPct val="90000"/>
              </a:lnSpc>
            </a:pPr>
            <a:r>
              <a:rPr lang="es-ES" sz="2800"/>
              <a:t>Sea conciso, pero no enigmático ni oscuro.</a:t>
            </a:r>
          </a:p>
          <a:p>
            <a:pPr>
              <a:lnSpc>
                <a:spcPct val="90000"/>
              </a:lnSpc>
            </a:pPr>
            <a:r>
              <a:rPr lang="es-ES" sz="2800"/>
              <a:t>No incluya información no tratada en el original.</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fontScale="90000"/>
          </a:bodyPr>
          <a:lstStyle/>
          <a:p>
            <a:r>
              <a:rPr lang="es-ES" sz="4000"/>
              <a:t>RECOMENDACIONES para otros idiomas:</a:t>
            </a:r>
          </a:p>
        </p:txBody>
      </p:sp>
      <p:sp>
        <p:nvSpPr>
          <p:cNvPr id="57347" name="Rectangle 3"/>
          <p:cNvSpPr>
            <a:spLocks noGrp="1" noChangeArrowheads="1"/>
          </p:cNvSpPr>
          <p:nvPr>
            <p:ph idx="1"/>
          </p:nvPr>
        </p:nvSpPr>
        <p:spPr/>
        <p:txBody>
          <a:bodyPr/>
          <a:lstStyle/>
          <a:p>
            <a:pPr>
              <a:lnSpc>
                <a:spcPct val="80000"/>
              </a:lnSpc>
            </a:pPr>
            <a:r>
              <a:rPr lang="es-ES" sz="2800" dirty="0"/>
              <a:t>Usar los nombres propios de autores y obras, lugares o instituciones en la lengua original o materna. </a:t>
            </a:r>
          </a:p>
          <a:p>
            <a:pPr>
              <a:lnSpc>
                <a:spcPct val="80000"/>
              </a:lnSpc>
            </a:pPr>
            <a:r>
              <a:rPr lang="es-ES" sz="2800" dirty="0"/>
              <a:t>Revisar la puntuación, sobre todo en inglés (las comas se usan poco, solo cuando se enumera una lista de cosas, cuando va un conector. Ej. as a </a:t>
            </a:r>
            <a:r>
              <a:rPr lang="es-ES" sz="2800" dirty="0" err="1"/>
              <a:t>result</a:t>
            </a:r>
            <a:r>
              <a:rPr lang="es-ES" sz="2800" dirty="0"/>
              <a:t>, </a:t>
            </a:r>
            <a:r>
              <a:rPr lang="es-ES" sz="2800" dirty="0" err="1"/>
              <a:t>however</a:t>
            </a:r>
            <a:r>
              <a:rPr lang="es-ES" sz="2800" dirty="0"/>
              <a:t>, una frase introductoria, ).</a:t>
            </a:r>
          </a:p>
          <a:p>
            <a:pPr>
              <a:lnSpc>
                <a:spcPct val="80000"/>
              </a:lnSpc>
            </a:pPr>
            <a:r>
              <a:rPr lang="es-ES" sz="2800" dirty="0"/>
              <a:t>Nunca usar el traductor de la computadora solamente, como única herramienta</a:t>
            </a:r>
            <a:r>
              <a:rPr lang="es-ES" sz="2800" dirty="0" smtClean="0"/>
              <a:t>.</a:t>
            </a:r>
          </a:p>
          <a:p>
            <a:pPr>
              <a:lnSpc>
                <a:spcPct val="80000"/>
              </a:lnSpc>
            </a:pPr>
            <a:r>
              <a:rPr lang="es-CR" sz="2800" dirty="0" smtClean="0"/>
              <a:t>Uso correcto de las mayúsculas (en adjetivos descriptivos, algunos nombres propios como disciplinas e idiomas)</a:t>
            </a:r>
          </a:p>
          <a:p>
            <a:pPr>
              <a:lnSpc>
                <a:spcPct val="80000"/>
              </a:lnSpc>
              <a:buNone/>
            </a:pPr>
            <a:endParaRPr lang="es-ES" sz="28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s-ES"/>
              <a:t>PARA LAS PALABRAS CLAVE:</a:t>
            </a:r>
          </a:p>
        </p:txBody>
      </p:sp>
      <p:sp>
        <p:nvSpPr>
          <p:cNvPr id="51203" name="Rectangle 3"/>
          <p:cNvSpPr>
            <a:spLocks noGrp="1" noChangeArrowheads="1"/>
          </p:cNvSpPr>
          <p:nvPr>
            <p:ph idx="1"/>
          </p:nvPr>
        </p:nvSpPr>
        <p:spPr/>
        <p:txBody>
          <a:bodyPr/>
          <a:lstStyle/>
          <a:p>
            <a:pPr>
              <a:lnSpc>
                <a:spcPct val="90000"/>
              </a:lnSpc>
            </a:pPr>
            <a:r>
              <a:rPr lang="es-ES" sz="2800"/>
              <a:t>No usar conjunciones ni artículos. Ejemplo: </a:t>
            </a:r>
            <a:r>
              <a:rPr lang="es-ES" sz="2800" i="1"/>
              <a:t>La economía</a:t>
            </a:r>
            <a:r>
              <a:rPr lang="es-ES" sz="2800"/>
              <a:t>.</a:t>
            </a:r>
          </a:p>
          <a:p>
            <a:pPr>
              <a:lnSpc>
                <a:spcPct val="90000"/>
              </a:lnSpc>
            </a:pPr>
            <a:r>
              <a:rPr lang="es-ES" sz="2800"/>
              <a:t>No usar sinónimos como PC diferentes.</a:t>
            </a:r>
          </a:p>
          <a:p>
            <a:pPr>
              <a:lnSpc>
                <a:spcPct val="90000"/>
              </a:lnSpc>
            </a:pPr>
            <a:r>
              <a:rPr lang="es-ES" sz="2800"/>
              <a:t>Debe incluir solo palabras con sentido (sustantivos o frases, nunca adjetivos, adverbios o verbos solos). Ejemplo: </a:t>
            </a:r>
            <a:r>
              <a:rPr lang="es-ES" sz="2800" i="1"/>
              <a:t>Racional</a:t>
            </a:r>
          </a:p>
          <a:p>
            <a:pPr>
              <a:lnSpc>
                <a:spcPct val="90000"/>
              </a:lnSpc>
            </a:pPr>
            <a:r>
              <a:rPr lang="es-ES" sz="2800"/>
              <a:t>Use los sustantivos en plural cuando son genéricos</a:t>
            </a:r>
            <a:r>
              <a:rPr lang="es-ES" sz="2800" i="1"/>
              <a:t>. </a:t>
            </a:r>
            <a:r>
              <a:rPr lang="es-ES" sz="2800"/>
              <a:t>Ejemplo:</a:t>
            </a:r>
            <a:r>
              <a:rPr lang="es-ES" sz="2800" i="1"/>
              <a:t> Niños, menores de edad, árboles, peces.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s-ES"/>
              <a:t>CANTIDAD</a:t>
            </a:r>
          </a:p>
        </p:txBody>
      </p:sp>
      <p:sp>
        <p:nvSpPr>
          <p:cNvPr id="61443" name="Rectangle 3"/>
          <p:cNvSpPr>
            <a:spLocks noGrp="1" noChangeArrowheads="1"/>
          </p:cNvSpPr>
          <p:nvPr>
            <p:ph idx="1"/>
          </p:nvPr>
        </p:nvSpPr>
        <p:spPr/>
        <p:txBody>
          <a:bodyPr/>
          <a:lstStyle/>
          <a:p>
            <a:pPr>
              <a:lnSpc>
                <a:spcPct val="90000"/>
              </a:lnSpc>
            </a:pPr>
            <a:r>
              <a:rPr lang="es-ES" sz="2800"/>
              <a:t>Se recomienda incluir </a:t>
            </a:r>
            <a:r>
              <a:rPr lang="es-ES" sz="2800" u="sng"/>
              <a:t>cinco</a:t>
            </a:r>
            <a:r>
              <a:rPr lang="es-ES" sz="2800"/>
              <a:t> palabras clave, pero ello dependerá del alcance del artículo.</a:t>
            </a:r>
          </a:p>
          <a:p>
            <a:pPr>
              <a:lnSpc>
                <a:spcPct val="90000"/>
              </a:lnSpc>
              <a:buFontTx/>
              <a:buNone/>
            </a:pPr>
            <a:endParaRPr lang="es-ES" sz="2800"/>
          </a:p>
          <a:p>
            <a:pPr>
              <a:lnSpc>
                <a:spcPct val="90000"/>
              </a:lnSpc>
            </a:pPr>
            <a:r>
              <a:rPr lang="es-ES" sz="2800"/>
              <a:t>Cuando se refieren a autores, se debe colocar su nombre completo en forma invertida. Ejemplo: Carazo Odio, Rodrigo.</a:t>
            </a:r>
          </a:p>
          <a:p>
            <a:pPr>
              <a:lnSpc>
                <a:spcPct val="90000"/>
              </a:lnSpc>
            </a:pPr>
            <a:endParaRPr lang="es-ES" sz="2800"/>
          </a:p>
          <a:p>
            <a:pPr>
              <a:lnSpc>
                <a:spcPct val="90000"/>
              </a:lnSpc>
            </a:pPr>
            <a:r>
              <a:rPr lang="es-ES" sz="2800"/>
              <a:t>Debe indicarse el país o la nacionalidad cuando el contenido del artículo lo amerite.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246063" y="476250"/>
            <a:ext cx="7772400" cy="1368425"/>
          </a:xfrm>
        </p:spPr>
        <p:txBody>
          <a:bodyPr/>
          <a:lstStyle/>
          <a:p>
            <a:r>
              <a:rPr lang="es-ES"/>
              <a:t>EJEMPLO:</a:t>
            </a:r>
          </a:p>
        </p:txBody>
      </p:sp>
      <p:sp>
        <p:nvSpPr>
          <p:cNvPr id="72707" name="Rectangle 3"/>
          <p:cNvSpPr>
            <a:spLocks noGrp="1" noChangeArrowheads="1"/>
          </p:cNvSpPr>
          <p:nvPr>
            <p:ph idx="1"/>
          </p:nvPr>
        </p:nvSpPr>
        <p:spPr>
          <a:xfrm>
            <a:off x="1000100" y="1773238"/>
            <a:ext cx="8143900" cy="5084762"/>
          </a:xfrm>
        </p:spPr>
        <p:txBody>
          <a:bodyPr/>
          <a:lstStyle/>
          <a:p>
            <a:pPr>
              <a:lnSpc>
                <a:spcPct val="90000"/>
              </a:lnSpc>
            </a:pPr>
            <a:r>
              <a:rPr lang="es-ES" sz="2400" dirty="0"/>
              <a:t>En este artículo se analiza la jurisprudencia de la Sala Constitucional de la Corte Suprema de Justicia sobre las potestades públicas de intervención en la economía, la legitimidad constitucional y los límites de dicha intervención a partir del principio del estado social de derecho, así como la jurisprudencia relativa a las limitaciones establecidas por la ley a la libre contratación y la libertad de empresa como derechos individuales en razón de la intervención pública en la economía.</a:t>
            </a:r>
          </a:p>
          <a:p>
            <a:pPr>
              <a:lnSpc>
                <a:spcPct val="90000"/>
              </a:lnSpc>
              <a:buFontTx/>
              <a:buNone/>
            </a:pPr>
            <a:endParaRPr lang="es-ES" sz="2400" dirty="0"/>
          </a:p>
          <a:p>
            <a:pPr>
              <a:lnSpc>
                <a:spcPct val="90000"/>
              </a:lnSpc>
            </a:pPr>
            <a:r>
              <a:rPr lang="es-ES" sz="2400" dirty="0"/>
              <a:t>Palabras clave: Constitución, economía, constitución económica, jurisprudencia, intervención pública, estado social de derecho, derechos individuales, libertad de empresa, libertad de contratación.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Rectangle 4"/>
          <p:cNvSpPr>
            <a:spLocks noChangeArrowheads="1"/>
          </p:cNvSpPr>
          <p:nvPr/>
        </p:nvSpPr>
        <p:spPr bwMode="auto">
          <a:xfrm>
            <a:off x="1071538" y="1141413"/>
            <a:ext cx="7821637" cy="5339923"/>
          </a:xfrm>
          <a:prstGeom prst="rect">
            <a:avLst/>
          </a:prstGeom>
          <a:noFill/>
          <a:ln w="9525">
            <a:noFill/>
            <a:miter lim="800000"/>
            <a:headEnd/>
            <a:tailEnd/>
          </a:ln>
          <a:effectLst/>
        </p:spPr>
        <p:txBody>
          <a:bodyPr wrap="square" bIns="0" anchor="ctr">
            <a:spAutoFit/>
          </a:bodyPr>
          <a:lstStyle/>
          <a:p>
            <a:pPr algn="ctr">
              <a:tabLst>
                <a:tab pos="2806700" algn="ctr"/>
                <a:tab pos="5611813" algn="r"/>
              </a:tabLst>
            </a:pPr>
            <a:r>
              <a:rPr lang="es-CR" sz="2000" b="1" dirty="0">
                <a:ea typeface="Times New Roman" pitchFamily="18" charset="0"/>
                <a:cs typeface="Tahoma" pitchFamily="34" charset="0"/>
              </a:rPr>
              <a:t>JOSÉ FIGUERES FERRER Y SU APORTE AL SISTEMA ELECTORAL COSTARRICENSE</a:t>
            </a:r>
            <a:r>
              <a:rPr lang="es-CR" sz="2000" dirty="0">
                <a:ea typeface="Times New Roman" pitchFamily="18" charset="0"/>
                <a:cs typeface="Tahoma" pitchFamily="34" charset="0"/>
              </a:rPr>
              <a:t> </a:t>
            </a:r>
            <a:r>
              <a:rPr lang="es-CR" sz="1600" u="sng" baseline="30000" dirty="0">
                <a:solidFill>
                  <a:srgbClr val="800080"/>
                </a:solidFill>
                <a:ea typeface="Times New Roman" pitchFamily="18" charset="0"/>
                <a:cs typeface="Tahoma" pitchFamily="34" charset="0"/>
                <a:hlinkClick r:id="" action="ppaction://noaction"/>
              </a:rPr>
              <a:t>*</a:t>
            </a:r>
            <a:r>
              <a:rPr lang="es-CR" sz="1600" dirty="0">
                <a:ea typeface="Times New Roman" pitchFamily="18" charset="0"/>
                <a:cs typeface="Tahoma" pitchFamily="34" charset="0"/>
              </a:rPr>
              <a:t> </a:t>
            </a:r>
          </a:p>
          <a:p>
            <a:pPr algn="ctr">
              <a:tabLst>
                <a:tab pos="2806700" algn="ctr"/>
                <a:tab pos="5611813" algn="r"/>
              </a:tabLst>
            </a:pPr>
            <a:endParaRPr lang="es-ES" sz="1500" dirty="0">
              <a:ea typeface="Times New Roman" pitchFamily="18" charset="0"/>
            </a:endParaRPr>
          </a:p>
          <a:p>
            <a:pPr algn="ctr" eaLnBrk="0" hangingPunct="0">
              <a:tabLst>
                <a:tab pos="2806700" algn="ctr"/>
                <a:tab pos="5611813" algn="r"/>
              </a:tabLst>
            </a:pPr>
            <a:r>
              <a:rPr lang="es-CR" sz="2400" b="1" dirty="0">
                <a:solidFill>
                  <a:srgbClr val="808080"/>
                </a:solidFill>
                <a:ea typeface="Times New Roman" pitchFamily="18" charset="0"/>
                <a:cs typeface="Tahoma" pitchFamily="34" charset="0"/>
              </a:rPr>
              <a:t>Resumen: </a:t>
            </a:r>
            <a:r>
              <a:rPr lang="es-CR" sz="2400" dirty="0">
                <a:solidFill>
                  <a:srgbClr val="808080"/>
                </a:solidFill>
                <a:ea typeface="Times New Roman" pitchFamily="18" charset="0"/>
                <a:cs typeface="Tahoma" pitchFamily="34" charset="0"/>
              </a:rPr>
              <a:t>El artículo describe los aportes del </a:t>
            </a:r>
            <a:r>
              <a:rPr lang="es-CR" sz="2400" dirty="0" err="1">
                <a:solidFill>
                  <a:srgbClr val="808080"/>
                </a:solidFill>
                <a:ea typeface="Times New Roman" pitchFamily="18" charset="0"/>
                <a:cs typeface="Tahoma" pitchFamily="34" charset="0"/>
              </a:rPr>
              <a:t>Expresidente</a:t>
            </a:r>
            <a:r>
              <a:rPr lang="es-CR" sz="2400" dirty="0">
                <a:solidFill>
                  <a:srgbClr val="808080"/>
                </a:solidFill>
                <a:ea typeface="Times New Roman" pitchFamily="18" charset="0"/>
                <a:cs typeface="Tahoma" pitchFamily="34" charset="0"/>
              </a:rPr>
              <a:t> de la República y Benemérito de la Patria José Figueres Ferrer para el desarrollo y estabilidad del sistema electoral costarricense.  Repasa la emisión de Decretos-Ley que desde la Junta Fundadora de la Segunda República aseguraron la estructura que hoy ostenta tanto la legislación electoral como el Tribunal Supremo de Elecciones.</a:t>
            </a:r>
          </a:p>
          <a:p>
            <a:pPr algn="ctr" eaLnBrk="0" hangingPunct="0">
              <a:tabLst>
                <a:tab pos="2806700" algn="ctr"/>
                <a:tab pos="5611813" algn="r"/>
              </a:tabLst>
            </a:pPr>
            <a:endParaRPr lang="es-ES" sz="2500" dirty="0"/>
          </a:p>
          <a:p>
            <a:pPr algn="ctr" eaLnBrk="0" hangingPunct="0">
              <a:tabLst>
                <a:tab pos="2806700" algn="ctr"/>
                <a:tab pos="5611813" algn="r"/>
              </a:tabLst>
            </a:pPr>
            <a:r>
              <a:rPr lang="es-CR" sz="2400" b="1" dirty="0">
                <a:solidFill>
                  <a:srgbClr val="808080"/>
                </a:solidFill>
                <a:cs typeface="Times New Roman" pitchFamily="18" charset="0"/>
              </a:rPr>
              <a:t>Palabras claves: </a:t>
            </a:r>
            <a:r>
              <a:rPr lang="es-CR" sz="2400" dirty="0">
                <a:solidFill>
                  <a:srgbClr val="808080"/>
                </a:solidFill>
                <a:cs typeface="Times New Roman" pitchFamily="18" charset="0"/>
              </a:rPr>
              <a:t>Historia electoral / Figueres Ferres, José / </a:t>
            </a:r>
            <a:r>
              <a:rPr lang="es-CR" sz="2400" dirty="0" err="1">
                <a:solidFill>
                  <a:srgbClr val="808080"/>
                </a:solidFill>
                <a:cs typeface="Times New Roman" pitchFamily="18" charset="0"/>
              </a:rPr>
              <a:t>Expresidentes</a:t>
            </a:r>
            <a:r>
              <a:rPr lang="es-CR" sz="2400" dirty="0">
                <a:solidFill>
                  <a:srgbClr val="808080"/>
                </a:solidFill>
                <a:cs typeface="Times New Roman" pitchFamily="18" charset="0"/>
              </a:rPr>
              <a:t> de la República / Benemérito de la patria.</a:t>
            </a:r>
            <a:endParaRPr lang="es-ES" sz="2500" dirty="0"/>
          </a:p>
          <a:p>
            <a:pPr algn="ctr" eaLnBrk="0" hangingPunct="0">
              <a:tabLst>
                <a:tab pos="2806700" algn="ctr"/>
                <a:tab pos="5611813" algn="r"/>
              </a:tabLst>
            </a:pPr>
            <a:endParaRPr lang="es-ES" sz="4800" dirty="0"/>
          </a:p>
        </p:txBody>
      </p:sp>
      <p:sp>
        <p:nvSpPr>
          <p:cNvPr id="75781" name="Rectangle 5"/>
          <p:cNvSpPr>
            <a:spLocks noChangeArrowheads="1"/>
          </p:cNvSpPr>
          <p:nvPr/>
        </p:nvSpPr>
        <p:spPr bwMode="auto">
          <a:xfrm>
            <a:off x="-4595813" y="4360863"/>
            <a:ext cx="3017838" cy="9525"/>
          </a:xfrm>
          <a:prstGeom prst="rect">
            <a:avLst/>
          </a:prstGeom>
          <a:solidFill>
            <a:srgbClr val="000000"/>
          </a:solidFill>
          <a:ln w="9525">
            <a:solidFill>
              <a:schemeClr val="tx1"/>
            </a:solidFill>
            <a:miter lim="800000"/>
            <a:headEnd/>
            <a:tailEnd/>
          </a:ln>
          <a:effectLst/>
        </p:spPr>
        <p:txBody>
          <a:bodyPr wrap="none" anchor="ctr">
            <a:spAutoFit/>
          </a:bodyPr>
          <a:lstStyle/>
          <a:p>
            <a:endParaRPr lang="es-C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rsp.ac.uk/images/uploaded/2011-10-17-102804openaccess_sq_web.jpg"/>
          <p:cNvPicPr>
            <a:picLocks noChangeAspect="1" noChangeArrowheads="1"/>
          </p:cNvPicPr>
          <p:nvPr/>
        </p:nvPicPr>
        <p:blipFill>
          <a:blip r:embed="rId2"/>
          <a:srcRect/>
          <a:stretch>
            <a:fillRect/>
          </a:stretch>
        </p:blipFill>
        <p:spPr bwMode="auto">
          <a:xfrm>
            <a:off x="2643174" y="2428868"/>
            <a:ext cx="3714776" cy="3429024"/>
          </a:xfrm>
          <a:prstGeom prst="rect">
            <a:avLst/>
          </a:prstGeom>
          <a:noFill/>
        </p:spPr>
      </p:pic>
      <p:sp>
        <p:nvSpPr>
          <p:cNvPr id="3" name="2 CuadroTexto"/>
          <p:cNvSpPr txBox="1"/>
          <p:nvPr/>
        </p:nvSpPr>
        <p:spPr>
          <a:xfrm>
            <a:off x="1357290" y="1285860"/>
            <a:ext cx="6429420" cy="646331"/>
          </a:xfrm>
          <a:prstGeom prst="rect">
            <a:avLst/>
          </a:prstGeom>
          <a:noFill/>
        </p:spPr>
        <p:txBody>
          <a:bodyPr wrap="square" rtlCol="0">
            <a:spAutoFit/>
          </a:bodyPr>
          <a:lstStyle/>
          <a:p>
            <a:pPr algn="ctr"/>
            <a:r>
              <a:rPr lang="es-CR" sz="3600" dirty="0" smtClean="0"/>
              <a:t>¡MUCHAS GRACIAS!</a:t>
            </a:r>
            <a:endParaRPr lang="es-CR" sz="3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s-ES" sz="4000"/>
              <a:t>UTILIDAD DE LOS RESÚMENES</a:t>
            </a:r>
          </a:p>
        </p:txBody>
      </p:sp>
      <p:sp>
        <p:nvSpPr>
          <p:cNvPr id="31747" name="Rectangle 3"/>
          <p:cNvSpPr>
            <a:spLocks noGrp="1" noChangeArrowheads="1"/>
          </p:cNvSpPr>
          <p:nvPr>
            <p:ph idx="1"/>
          </p:nvPr>
        </p:nvSpPr>
        <p:spPr/>
        <p:txBody>
          <a:bodyPr/>
          <a:lstStyle/>
          <a:p>
            <a:r>
              <a:rPr lang="es-ES"/>
              <a:t>Facilitan el trabajo a los servicios de información (índices o bases de datos)</a:t>
            </a:r>
          </a:p>
          <a:p>
            <a:r>
              <a:rPr lang="es-ES"/>
              <a:t>Alertan a los buscadores (comerciales o no) sobre la información contenida en un documento extenso.</a:t>
            </a:r>
          </a:p>
          <a:p>
            <a:r>
              <a:rPr lang="es-ES"/>
              <a:t>Facilita que la revista sea aceptada por un sistema de información dado.</a:t>
            </a:r>
          </a:p>
          <a:p>
            <a:pPr>
              <a:buFontTx/>
              <a:buNone/>
            </a:pPr>
            <a:endParaRPr lang="es-E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ctr"/>
            <a:r>
              <a:rPr lang="es-ES"/>
              <a:t>UTILIDAD</a:t>
            </a:r>
          </a:p>
        </p:txBody>
      </p:sp>
      <p:sp>
        <p:nvSpPr>
          <p:cNvPr id="14339" name="Rectangle 3"/>
          <p:cNvSpPr>
            <a:spLocks noGrp="1" noChangeArrowheads="1"/>
          </p:cNvSpPr>
          <p:nvPr>
            <p:ph idx="1"/>
          </p:nvPr>
        </p:nvSpPr>
        <p:spPr/>
        <p:txBody>
          <a:bodyPr/>
          <a:lstStyle/>
          <a:p>
            <a:r>
              <a:rPr lang="es-ES"/>
              <a:t>Metadatos: Uno de los que abarca la norma Dublin Core es la DESCRIPCIÓN, donde se incluye el resumen.</a:t>
            </a:r>
          </a:p>
          <a:p>
            <a:pPr>
              <a:buFontTx/>
              <a:buNone/>
            </a:pPr>
            <a:r>
              <a:rPr lang="es-ES"/>
              <a:t>			</a:t>
            </a:r>
          </a:p>
          <a:p>
            <a:pPr>
              <a:buFontTx/>
              <a:buNone/>
            </a:pPr>
            <a:r>
              <a:rPr lang="es-ES"/>
              <a:t>			EJEMPLO: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9" name="Picture 7"/>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s-ES"/>
              <a:t>USO DE LOS RESÚMENES</a:t>
            </a:r>
          </a:p>
        </p:txBody>
      </p:sp>
      <p:sp>
        <p:nvSpPr>
          <p:cNvPr id="16387" name="Rectangle 3"/>
          <p:cNvSpPr>
            <a:spLocks noGrp="1" noChangeArrowheads="1"/>
          </p:cNvSpPr>
          <p:nvPr>
            <p:ph idx="1"/>
          </p:nvPr>
        </p:nvSpPr>
        <p:spPr>
          <a:xfrm>
            <a:off x="685800" y="1557338"/>
            <a:ext cx="7772400" cy="5111750"/>
          </a:xfrm>
        </p:spPr>
        <p:txBody>
          <a:bodyPr/>
          <a:lstStyle/>
          <a:p>
            <a:r>
              <a:rPr lang="es-ES" sz="2800"/>
              <a:t>Para el </a:t>
            </a:r>
            <a:r>
              <a:rPr lang="es-ES" sz="2800" b="1"/>
              <a:t>autor</a:t>
            </a:r>
            <a:r>
              <a:rPr lang="es-ES" sz="2800"/>
              <a:t>: con el resumen, los lectores pueden encontrar su artículo.</a:t>
            </a:r>
          </a:p>
          <a:p>
            <a:r>
              <a:rPr lang="es-ES" sz="2800"/>
              <a:t>Para el </a:t>
            </a:r>
            <a:r>
              <a:rPr lang="es-ES" sz="2800" b="1"/>
              <a:t>editor</a:t>
            </a:r>
            <a:r>
              <a:rPr lang="es-ES" sz="2800"/>
              <a:t>: se economiza tiempo y su revista será más reconocida. Los índices y bases de datos lo van a exigir en la revista.</a:t>
            </a:r>
          </a:p>
          <a:p>
            <a:r>
              <a:rPr lang="es-ES" sz="2800"/>
              <a:t>Para el </a:t>
            </a:r>
            <a:r>
              <a:rPr lang="es-ES" sz="2800" b="1"/>
              <a:t>lector</a:t>
            </a:r>
            <a:r>
              <a:rPr lang="es-ES" sz="2800"/>
              <a:t>: puede saber de antemano si el artículo le interesa para leerlo completo o desecharlo si fuera del caso.</a:t>
            </a:r>
          </a:p>
          <a:p>
            <a:r>
              <a:rPr lang="es-ES" sz="2800"/>
              <a:t>Para el </a:t>
            </a:r>
            <a:r>
              <a:rPr lang="es-ES" sz="2800" b="1"/>
              <a:t>usuario</a:t>
            </a:r>
            <a:r>
              <a:rPr lang="es-ES" sz="2800"/>
              <a:t> de bases de datos: Puede saber si el artículo le interesa. Puede extraer datos del artículo para realizar estudios métricos.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p:cNvPicPr>
            <a:picLocks noChangeAspect="1" noChangeArrowheads="1"/>
          </p:cNvPicPr>
          <p:nvPr/>
        </p:nvPicPr>
        <p:blipFill>
          <a:blip r:embed="rId2"/>
          <a:srcRect l="3125" t="15538" r="7178" b="5707"/>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74</TotalTime>
  <Words>2300</Words>
  <Application>Microsoft Office PowerPoint</Application>
  <PresentationFormat>Presentación en pantalla (4:3)</PresentationFormat>
  <Paragraphs>188</Paragraphs>
  <Slides>46</Slides>
  <Notes>0</Notes>
  <HiddenSlides>0</HiddenSlides>
  <MMClips>0</MMClips>
  <ScaleCrop>false</ScaleCrop>
  <HeadingPairs>
    <vt:vector size="4" baseType="variant">
      <vt:variant>
        <vt:lpstr>Tema</vt:lpstr>
      </vt:variant>
      <vt:variant>
        <vt:i4>1</vt:i4>
      </vt:variant>
      <vt:variant>
        <vt:lpstr>Títulos de diapositiva</vt:lpstr>
      </vt:variant>
      <vt:variant>
        <vt:i4>46</vt:i4>
      </vt:variant>
    </vt:vector>
  </HeadingPairs>
  <TitlesOfParts>
    <vt:vector size="47" baseType="lpstr">
      <vt:lpstr>Solsticio</vt:lpstr>
      <vt:lpstr>LOS RESÚMENES</vt:lpstr>
      <vt:lpstr>Diapositiva 2</vt:lpstr>
      <vt:lpstr>¿POR QUÉ ES UN CRITERIO DE CALIDAD LATINDEX?</vt:lpstr>
      <vt:lpstr>UTILIDAD DE LOS RESÚMENES</vt:lpstr>
      <vt:lpstr>UTILIDAD DE LOS RESÚMENES</vt:lpstr>
      <vt:lpstr>UTILIDAD</vt:lpstr>
      <vt:lpstr>Diapositiva 7</vt:lpstr>
      <vt:lpstr>USO DE LOS RESÚMENES</vt:lpstr>
      <vt:lpstr>Diapositiva 9</vt:lpstr>
      <vt:lpstr>SEGÚN SU OBJETIVO</vt:lpstr>
      <vt:lpstr>Diapositiva 11</vt:lpstr>
      <vt:lpstr>Diapositiva 12</vt:lpstr>
      <vt:lpstr>Diapositiva 13</vt:lpstr>
      <vt:lpstr>Diapositiva 14</vt:lpstr>
      <vt:lpstr>Diapositiva 15</vt:lpstr>
      <vt:lpstr>QUIÉN HACE EL RESUMEN</vt:lpstr>
      <vt:lpstr>LOS RESÚMENES</vt:lpstr>
      <vt:lpstr>EN LAS REVISTAS CIENTÍFICAS</vt:lpstr>
      <vt:lpstr>LOS RESÚMENES</vt:lpstr>
      <vt:lpstr>LAS PARTES TRADICIONALES</vt:lpstr>
      <vt:lpstr>PARA ENSAYOS:</vt:lpstr>
      <vt:lpstr>Diapositiva 22</vt:lpstr>
      <vt:lpstr>PARA REVISIONES BIBLIOGRÁFICAS:</vt:lpstr>
      <vt:lpstr>Diapositiva 24</vt:lpstr>
      <vt:lpstr>PARA UN ARTÍCULO CIENTÍFICO</vt:lpstr>
      <vt:lpstr>Diapositiva 26</vt:lpstr>
      <vt:lpstr>RESULTADOS:</vt:lpstr>
      <vt:lpstr>Diapositiva 28</vt:lpstr>
      <vt:lpstr>UN EJERCICIO:</vt:lpstr>
      <vt:lpstr>Diapositiva 30</vt:lpstr>
      <vt:lpstr>Normas para la elaboración de resúmenes</vt:lpstr>
      <vt:lpstr>UBICACIÓN:</vt:lpstr>
      <vt:lpstr>Diapositiva 33</vt:lpstr>
      <vt:lpstr>NORMA PARA RESUMEN</vt:lpstr>
      <vt:lpstr>NORMA PARA RESUMEN</vt:lpstr>
      <vt:lpstr>NORMA PARA RESUMEN</vt:lpstr>
      <vt:lpstr>Diapositiva 37</vt:lpstr>
      <vt:lpstr>NORMA PARA RESUMEN</vt:lpstr>
      <vt:lpstr>EJEMPLOS:</vt:lpstr>
      <vt:lpstr>RECOMENDACIONES:</vt:lpstr>
      <vt:lpstr>RECOMENDACIONES para otros idiomas:</vt:lpstr>
      <vt:lpstr>PARA LAS PALABRAS CLAVE:</vt:lpstr>
      <vt:lpstr>CANTIDAD</vt:lpstr>
      <vt:lpstr>EJEMPLO:</vt:lpstr>
      <vt:lpstr>Diapositiva 45</vt:lpstr>
      <vt:lpstr>Diapositiva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IMPORTANCIA DE LOS RESÚMENES</dc:title>
  <dc:creator>Saray</dc:creator>
  <cp:lastModifiedBy>Saray</cp:lastModifiedBy>
  <cp:revision>15</cp:revision>
  <dcterms:created xsi:type="dcterms:W3CDTF">2012-10-24T14:56:05Z</dcterms:created>
  <dcterms:modified xsi:type="dcterms:W3CDTF">2012-10-24T16:10:40Z</dcterms:modified>
</cp:coreProperties>
</file>