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94" r:id="rId4"/>
    <p:sldId id="295" r:id="rId5"/>
    <p:sldId id="303" r:id="rId6"/>
    <p:sldId id="296" r:id="rId7"/>
    <p:sldId id="297" r:id="rId8"/>
    <p:sldId id="298" r:id="rId9"/>
    <p:sldId id="300" r:id="rId10"/>
    <p:sldId id="299" r:id="rId11"/>
    <p:sldId id="301" r:id="rId12"/>
    <p:sldId id="302" r:id="rId13"/>
    <p:sldId id="310" r:id="rId14"/>
    <p:sldId id="311" r:id="rId15"/>
    <p:sldId id="332" r:id="rId16"/>
    <p:sldId id="312" r:id="rId17"/>
    <p:sldId id="333" r:id="rId18"/>
    <p:sldId id="313" r:id="rId19"/>
    <p:sldId id="314" r:id="rId20"/>
    <p:sldId id="315" r:id="rId21"/>
    <p:sldId id="335" r:id="rId22"/>
    <p:sldId id="316" r:id="rId23"/>
    <p:sldId id="317" r:id="rId24"/>
    <p:sldId id="336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31" r:id="rId34"/>
    <p:sldId id="329" r:id="rId35"/>
    <p:sldId id="337" r:id="rId36"/>
    <p:sldId id="338" r:id="rId37"/>
    <p:sldId id="339" r:id="rId38"/>
    <p:sldId id="340" r:id="rId39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09" autoAdjust="0"/>
    <p:restoredTop sz="97687" autoAdjust="0"/>
  </p:normalViewPr>
  <p:slideViewPr>
    <p:cSldViewPr showGuides="1">
      <p:cViewPr>
        <p:scale>
          <a:sx n="70" d="100"/>
          <a:sy n="70" d="100"/>
        </p:scale>
        <p:origin x="-131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988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18E201-548C-4D84-BAB3-6CC4CA254B4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8C8F4F4-B087-4C89-8A7A-9E2A7D455F2E}">
      <dgm:prSet phldrT="[Texto]"/>
      <dgm:spPr/>
      <dgm:t>
        <a:bodyPr/>
        <a:lstStyle/>
        <a:p>
          <a:r>
            <a:rPr lang="es-ES" b="1" dirty="0" smtClean="0"/>
            <a:t>1</a:t>
          </a:r>
          <a:endParaRPr lang="es-ES" b="1" dirty="0"/>
        </a:p>
      </dgm:t>
    </dgm:pt>
    <dgm:pt modelId="{D65E7028-CBDE-49C2-B4FA-89129F14DB0D}" type="parTrans" cxnId="{E01D903E-1215-4625-B04E-F5402A67B935}">
      <dgm:prSet/>
      <dgm:spPr/>
      <dgm:t>
        <a:bodyPr/>
        <a:lstStyle/>
        <a:p>
          <a:endParaRPr lang="es-ES"/>
        </a:p>
      </dgm:t>
    </dgm:pt>
    <dgm:pt modelId="{1AEDAFE3-9047-4048-8DDF-EFA9119E772A}" type="sibTrans" cxnId="{E01D903E-1215-4625-B04E-F5402A67B935}">
      <dgm:prSet/>
      <dgm:spPr/>
      <dgm:t>
        <a:bodyPr/>
        <a:lstStyle/>
        <a:p>
          <a:endParaRPr lang="es-ES"/>
        </a:p>
      </dgm:t>
    </dgm:pt>
    <dgm:pt modelId="{BB2BFAEC-9F0D-4EFE-B6C6-CEEE8F6C52DC}">
      <dgm:prSet phldrT="[Texto]"/>
      <dgm:spPr/>
      <dgm:t>
        <a:bodyPr/>
        <a:lstStyle/>
        <a:p>
          <a:r>
            <a:rPr lang="es-ES" dirty="0" smtClean="0"/>
            <a:t>Selección de la fuente</a:t>
          </a:r>
          <a:endParaRPr lang="es-ES" dirty="0"/>
        </a:p>
      </dgm:t>
    </dgm:pt>
    <dgm:pt modelId="{0A5FADE9-811E-4B14-9F45-D751FA971985}" type="parTrans" cxnId="{AE128153-AF54-4CF6-9657-72181F98B5CA}">
      <dgm:prSet/>
      <dgm:spPr/>
      <dgm:t>
        <a:bodyPr/>
        <a:lstStyle/>
        <a:p>
          <a:endParaRPr lang="es-ES"/>
        </a:p>
      </dgm:t>
    </dgm:pt>
    <dgm:pt modelId="{9370BB44-7612-44FB-BEA5-991145C79AEC}" type="sibTrans" cxnId="{AE128153-AF54-4CF6-9657-72181F98B5CA}">
      <dgm:prSet/>
      <dgm:spPr/>
      <dgm:t>
        <a:bodyPr/>
        <a:lstStyle/>
        <a:p>
          <a:endParaRPr lang="es-ES"/>
        </a:p>
      </dgm:t>
    </dgm:pt>
    <dgm:pt modelId="{06891CA1-F7CD-460F-9753-BA6044F04763}">
      <dgm:prSet phldrT="[Texto]"/>
      <dgm:spPr/>
      <dgm:t>
        <a:bodyPr/>
        <a:lstStyle/>
        <a:p>
          <a:r>
            <a:rPr lang="es-ES" dirty="0" smtClean="0"/>
            <a:t>2</a:t>
          </a:r>
          <a:endParaRPr lang="es-ES" dirty="0"/>
        </a:p>
      </dgm:t>
    </dgm:pt>
    <dgm:pt modelId="{45ADA162-17D4-4CFF-8AA7-91D79B712F5F}" type="parTrans" cxnId="{2D0A6D48-2D82-482C-BBFF-9774AC7BED4E}">
      <dgm:prSet/>
      <dgm:spPr/>
      <dgm:t>
        <a:bodyPr/>
        <a:lstStyle/>
        <a:p>
          <a:endParaRPr lang="es-ES"/>
        </a:p>
      </dgm:t>
    </dgm:pt>
    <dgm:pt modelId="{08DA5C9B-8D11-4466-9807-104DC5872E5C}" type="sibTrans" cxnId="{2D0A6D48-2D82-482C-BBFF-9774AC7BED4E}">
      <dgm:prSet/>
      <dgm:spPr/>
      <dgm:t>
        <a:bodyPr/>
        <a:lstStyle/>
        <a:p>
          <a:endParaRPr lang="es-ES"/>
        </a:p>
      </dgm:t>
    </dgm:pt>
    <dgm:pt modelId="{B798FC49-0BE1-4BD5-88FE-DD24D3AC552F}">
      <dgm:prSet phldrT="[Texto]"/>
      <dgm:spPr/>
      <dgm:t>
        <a:bodyPr/>
        <a:lstStyle/>
        <a:p>
          <a:r>
            <a:rPr lang="es-ES" dirty="0" smtClean="0"/>
            <a:t>Definición de la estrategia de búsqueda</a:t>
          </a:r>
          <a:endParaRPr lang="es-ES" dirty="0"/>
        </a:p>
      </dgm:t>
    </dgm:pt>
    <dgm:pt modelId="{49077AED-4001-4111-87CF-EF3B85F3B19C}" type="parTrans" cxnId="{87DC3156-AAA7-4996-9DE2-86FC532AB488}">
      <dgm:prSet/>
      <dgm:spPr/>
      <dgm:t>
        <a:bodyPr/>
        <a:lstStyle/>
        <a:p>
          <a:endParaRPr lang="es-ES"/>
        </a:p>
      </dgm:t>
    </dgm:pt>
    <dgm:pt modelId="{13B52070-FDE9-47E7-8946-33126F071963}" type="sibTrans" cxnId="{87DC3156-AAA7-4996-9DE2-86FC532AB488}">
      <dgm:prSet/>
      <dgm:spPr/>
      <dgm:t>
        <a:bodyPr/>
        <a:lstStyle/>
        <a:p>
          <a:endParaRPr lang="es-ES"/>
        </a:p>
      </dgm:t>
    </dgm:pt>
    <dgm:pt modelId="{1DA58E6F-BDAB-42DF-B1CA-45D4E23DED4C}">
      <dgm:prSet phldrT="[Texto]"/>
      <dgm:spPr/>
      <dgm:t>
        <a:bodyPr/>
        <a:lstStyle/>
        <a:p>
          <a:r>
            <a:rPr lang="es-ES" dirty="0" smtClean="0"/>
            <a:t>3</a:t>
          </a:r>
          <a:endParaRPr lang="es-ES" dirty="0"/>
        </a:p>
      </dgm:t>
    </dgm:pt>
    <dgm:pt modelId="{79873E1B-9722-43DD-BD13-9D9A040362E5}" type="parTrans" cxnId="{D3A4FCBB-5DF0-43BB-B414-066381D8666A}">
      <dgm:prSet/>
      <dgm:spPr/>
      <dgm:t>
        <a:bodyPr/>
        <a:lstStyle/>
        <a:p>
          <a:endParaRPr lang="es-ES"/>
        </a:p>
      </dgm:t>
    </dgm:pt>
    <dgm:pt modelId="{699CA31D-B018-44B8-BE79-E2E954B559F6}" type="sibTrans" cxnId="{D3A4FCBB-5DF0-43BB-B414-066381D8666A}">
      <dgm:prSet/>
      <dgm:spPr/>
      <dgm:t>
        <a:bodyPr/>
        <a:lstStyle/>
        <a:p>
          <a:endParaRPr lang="es-ES"/>
        </a:p>
      </dgm:t>
    </dgm:pt>
    <dgm:pt modelId="{684F39D6-5106-44D8-98CB-7AA452E21A09}">
      <dgm:prSet phldrT="[Texto]"/>
      <dgm:spPr/>
      <dgm:t>
        <a:bodyPr/>
        <a:lstStyle/>
        <a:p>
          <a:r>
            <a:rPr lang="es-ES" dirty="0" smtClean="0"/>
            <a:t>Descarga de documentos</a:t>
          </a:r>
          <a:endParaRPr lang="es-ES" dirty="0"/>
        </a:p>
      </dgm:t>
    </dgm:pt>
    <dgm:pt modelId="{04C2B40B-3C74-4912-AC92-EDC3124B53EC}" type="parTrans" cxnId="{68B5FEF9-C8F5-4BD6-87AE-393B7481F997}">
      <dgm:prSet/>
      <dgm:spPr/>
      <dgm:t>
        <a:bodyPr/>
        <a:lstStyle/>
        <a:p>
          <a:endParaRPr lang="es-ES"/>
        </a:p>
      </dgm:t>
    </dgm:pt>
    <dgm:pt modelId="{6317EFD3-22EF-4D07-ABB5-9D226409583C}" type="sibTrans" cxnId="{68B5FEF9-C8F5-4BD6-87AE-393B7481F997}">
      <dgm:prSet/>
      <dgm:spPr/>
      <dgm:t>
        <a:bodyPr/>
        <a:lstStyle/>
        <a:p>
          <a:endParaRPr lang="es-ES"/>
        </a:p>
      </dgm:t>
    </dgm:pt>
    <dgm:pt modelId="{B198139A-AD29-4682-882C-B340D00A7EC7}">
      <dgm:prSet phldrT="[Texto]"/>
      <dgm:spPr/>
      <dgm:t>
        <a:bodyPr/>
        <a:lstStyle/>
        <a:p>
          <a:r>
            <a:rPr lang="es-ES" dirty="0" smtClean="0"/>
            <a:t>4</a:t>
          </a:r>
          <a:endParaRPr lang="es-ES" dirty="0"/>
        </a:p>
      </dgm:t>
    </dgm:pt>
    <dgm:pt modelId="{A1B5CB12-364B-4198-A5F7-7F23D3C30643}" type="parTrans" cxnId="{E0B3267A-6AE0-4A04-B745-A68007996F8C}">
      <dgm:prSet/>
      <dgm:spPr/>
      <dgm:t>
        <a:bodyPr/>
        <a:lstStyle/>
        <a:p>
          <a:endParaRPr lang="es-ES"/>
        </a:p>
      </dgm:t>
    </dgm:pt>
    <dgm:pt modelId="{ECA13FF4-5545-4600-9CBE-EEA0288AD727}" type="sibTrans" cxnId="{E0B3267A-6AE0-4A04-B745-A68007996F8C}">
      <dgm:prSet/>
      <dgm:spPr/>
      <dgm:t>
        <a:bodyPr/>
        <a:lstStyle/>
        <a:p>
          <a:endParaRPr lang="es-ES"/>
        </a:p>
      </dgm:t>
    </dgm:pt>
    <dgm:pt modelId="{BCEA1EB2-31E0-45FB-85F2-44BF176F0B23}">
      <dgm:prSet phldrT="[Texto]"/>
      <dgm:spPr/>
      <dgm:t>
        <a:bodyPr/>
        <a:lstStyle/>
        <a:p>
          <a:r>
            <a:rPr lang="es-ES" dirty="0" smtClean="0"/>
            <a:t>5</a:t>
          </a:r>
          <a:endParaRPr lang="es-ES" dirty="0"/>
        </a:p>
      </dgm:t>
    </dgm:pt>
    <dgm:pt modelId="{E93B9AB2-4B58-4048-A6D6-8935A0B5495E}" type="parTrans" cxnId="{A8341519-C14B-4DCE-86B2-8BD6B73916CE}">
      <dgm:prSet/>
      <dgm:spPr/>
      <dgm:t>
        <a:bodyPr/>
        <a:lstStyle/>
        <a:p>
          <a:endParaRPr lang="es-ES"/>
        </a:p>
      </dgm:t>
    </dgm:pt>
    <dgm:pt modelId="{494450A1-E5F1-48B8-A113-550AD4A9A550}" type="sibTrans" cxnId="{A8341519-C14B-4DCE-86B2-8BD6B73916CE}">
      <dgm:prSet/>
      <dgm:spPr/>
      <dgm:t>
        <a:bodyPr/>
        <a:lstStyle/>
        <a:p>
          <a:endParaRPr lang="es-ES"/>
        </a:p>
      </dgm:t>
    </dgm:pt>
    <dgm:pt modelId="{DD0D6306-D661-4E37-B64A-714151499D5D}">
      <dgm:prSet phldrT="[Texto]"/>
      <dgm:spPr/>
      <dgm:t>
        <a:bodyPr/>
        <a:lstStyle/>
        <a:p>
          <a:r>
            <a:rPr lang="es-ES" dirty="0" smtClean="0"/>
            <a:t>6</a:t>
          </a:r>
          <a:endParaRPr lang="es-ES" dirty="0"/>
        </a:p>
      </dgm:t>
    </dgm:pt>
    <dgm:pt modelId="{3ABA08E6-DC07-43EF-A577-119F1B87CC69}" type="parTrans" cxnId="{B8031F21-146B-4BDF-84C7-BCA9C00C77AB}">
      <dgm:prSet/>
      <dgm:spPr/>
      <dgm:t>
        <a:bodyPr/>
        <a:lstStyle/>
        <a:p>
          <a:endParaRPr lang="es-ES"/>
        </a:p>
      </dgm:t>
    </dgm:pt>
    <dgm:pt modelId="{0EB46934-D280-41E7-950A-AA0C3B21759B}" type="sibTrans" cxnId="{B8031F21-146B-4BDF-84C7-BCA9C00C77AB}">
      <dgm:prSet/>
      <dgm:spPr/>
      <dgm:t>
        <a:bodyPr/>
        <a:lstStyle/>
        <a:p>
          <a:endParaRPr lang="es-ES"/>
        </a:p>
      </dgm:t>
    </dgm:pt>
    <dgm:pt modelId="{A009C8D3-8879-4FEC-94DD-989BAFC43440}">
      <dgm:prSet/>
      <dgm:spPr/>
      <dgm:t>
        <a:bodyPr/>
        <a:lstStyle/>
        <a:p>
          <a:r>
            <a:rPr lang="es-ES" dirty="0" smtClean="0"/>
            <a:t>Normalización de datos (autor, institución)</a:t>
          </a:r>
          <a:endParaRPr lang="es-ES" dirty="0"/>
        </a:p>
      </dgm:t>
    </dgm:pt>
    <dgm:pt modelId="{EBF073BA-EE20-4BD5-861D-79675852307A}" type="parTrans" cxnId="{033E427D-1EB1-4252-8EA4-359F9D00A55E}">
      <dgm:prSet/>
      <dgm:spPr/>
      <dgm:t>
        <a:bodyPr/>
        <a:lstStyle/>
        <a:p>
          <a:endParaRPr lang="es-ES"/>
        </a:p>
      </dgm:t>
    </dgm:pt>
    <dgm:pt modelId="{39695ED6-C55F-4EB2-BCE3-C36D9BEEDA6C}" type="sibTrans" cxnId="{033E427D-1EB1-4252-8EA4-359F9D00A55E}">
      <dgm:prSet/>
      <dgm:spPr/>
      <dgm:t>
        <a:bodyPr/>
        <a:lstStyle/>
        <a:p>
          <a:endParaRPr lang="es-ES"/>
        </a:p>
      </dgm:t>
    </dgm:pt>
    <dgm:pt modelId="{4D1B242D-E5AE-4B2B-AF30-BEC88BB38137}">
      <dgm:prSet/>
      <dgm:spPr/>
      <dgm:t>
        <a:bodyPr/>
        <a:lstStyle/>
        <a:p>
          <a:r>
            <a:rPr lang="es-ES" dirty="0" smtClean="0"/>
            <a:t>Diseño de la base de datos</a:t>
          </a:r>
          <a:endParaRPr lang="es-ES" dirty="0"/>
        </a:p>
      </dgm:t>
    </dgm:pt>
    <dgm:pt modelId="{1CCEA941-3FA6-490C-AFA6-AD89F45F8923}" type="parTrans" cxnId="{15B921D0-A1AB-4F01-80B5-292B9AAC815F}">
      <dgm:prSet/>
      <dgm:spPr/>
      <dgm:t>
        <a:bodyPr/>
        <a:lstStyle/>
        <a:p>
          <a:endParaRPr lang="es-ES"/>
        </a:p>
      </dgm:t>
    </dgm:pt>
    <dgm:pt modelId="{7DC216F1-76F3-4201-9C38-757704C8FD0C}" type="sibTrans" cxnId="{15B921D0-A1AB-4F01-80B5-292B9AAC815F}">
      <dgm:prSet/>
      <dgm:spPr/>
      <dgm:t>
        <a:bodyPr/>
        <a:lstStyle/>
        <a:p>
          <a:endParaRPr lang="es-ES"/>
        </a:p>
      </dgm:t>
    </dgm:pt>
    <dgm:pt modelId="{4DEB5572-79A8-41C6-941A-9C0A0D520E8E}">
      <dgm:prSet/>
      <dgm:spPr/>
      <dgm:t>
        <a:bodyPr/>
        <a:lstStyle/>
        <a:p>
          <a:r>
            <a:rPr lang="es-ES" dirty="0" smtClean="0"/>
            <a:t>Obtención de indicadores</a:t>
          </a:r>
          <a:endParaRPr lang="es-ES" dirty="0"/>
        </a:p>
      </dgm:t>
    </dgm:pt>
    <dgm:pt modelId="{5C4812D9-5B96-4DA3-B8E4-8AC2EA542AF2}" type="parTrans" cxnId="{78B5AB85-0BC8-4562-A9EE-E291623D8A81}">
      <dgm:prSet/>
      <dgm:spPr/>
      <dgm:t>
        <a:bodyPr/>
        <a:lstStyle/>
        <a:p>
          <a:endParaRPr lang="es-ES"/>
        </a:p>
      </dgm:t>
    </dgm:pt>
    <dgm:pt modelId="{CF963876-54E9-4A7D-823D-DC5634FF6C9C}" type="sibTrans" cxnId="{78B5AB85-0BC8-4562-A9EE-E291623D8A81}">
      <dgm:prSet/>
      <dgm:spPr/>
      <dgm:t>
        <a:bodyPr/>
        <a:lstStyle/>
        <a:p>
          <a:endParaRPr lang="es-ES"/>
        </a:p>
      </dgm:t>
    </dgm:pt>
    <dgm:pt modelId="{A30250DB-7628-43F9-9EFA-50102C85EE79}">
      <dgm:prSet phldrT="[Texto]"/>
      <dgm:spPr/>
      <dgm:t>
        <a:bodyPr/>
        <a:lstStyle/>
        <a:p>
          <a:r>
            <a:rPr lang="es-ES" b="0" dirty="0" smtClean="0"/>
            <a:t>7</a:t>
          </a:r>
          <a:endParaRPr lang="es-ES" b="0" dirty="0"/>
        </a:p>
      </dgm:t>
    </dgm:pt>
    <dgm:pt modelId="{12D354A4-DF90-41B7-81D8-A8CCEE9648C4}" type="parTrans" cxnId="{A4F112DD-C17A-41D8-9547-A386D735A692}">
      <dgm:prSet/>
      <dgm:spPr/>
      <dgm:t>
        <a:bodyPr/>
        <a:lstStyle/>
        <a:p>
          <a:endParaRPr lang="es-ES"/>
        </a:p>
      </dgm:t>
    </dgm:pt>
    <dgm:pt modelId="{EA38137E-7EC1-4463-99E1-7B20411EDDC3}" type="sibTrans" cxnId="{A4F112DD-C17A-41D8-9547-A386D735A692}">
      <dgm:prSet/>
      <dgm:spPr/>
      <dgm:t>
        <a:bodyPr/>
        <a:lstStyle/>
        <a:p>
          <a:endParaRPr lang="es-ES"/>
        </a:p>
      </dgm:t>
    </dgm:pt>
    <dgm:pt modelId="{C2F82E28-0F8B-4716-9DF8-137030D94A98}">
      <dgm:prSet/>
      <dgm:spPr/>
      <dgm:t>
        <a:bodyPr/>
        <a:lstStyle/>
        <a:p>
          <a:r>
            <a:rPr lang="es-ES" dirty="0" smtClean="0"/>
            <a:t>Interpretación de la información</a:t>
          </a:r>
          <a:endParaRPr lang="es-ES" dirty="0"/>
        </a:p>
      </dgm:t>
    </dgm:pt>
    <dgm:pt modelId="{DB1F8F08-5FF2-43BB-9EB4-78787925136A}" type="parTrans" cxnId="{018B617A-72DC-4A13-BB0A-39E909C2708E}">
      <dgm:prSet/>
      <dgm:spPr/>
      <dgm:t>
        <a:bodyPr/>
        <a:lstStyle/>
        <a:p>
          <a:endParaRPr lang="es-ES"/>
        </a:p>
      </dgm:t>
    </dgm:pt>
    <dgm:pt modelId="{E135485B-0577-4E73-957D-E7F92334E793}" type="sibTrans" cxnId="{018B617A-72DC-4A13-BB0A-39E909C2708E}">
      <dgm:prSet/>
      <dgm:spPr/>
      <dgm:t>
        <a:bodyPr/>
        <a:lstStyle/>
        <a:p>
          <a:endParaRPr lang="es-ES"/>
        </a:p>
      </dgm:t>
    </dgm:pt>
    <dgm:pt modelId="{8D8C4A3E-6BB9-4C22-B760-89E3C0757288}" type="pres">
      <dgm:prSet presAssocID="{7418E201-548C-4D84-BAB3-6CC4CA254B4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B0F8DC7-EBF9-45F5-91DF-749ED3E729A5}" type="pres">
      <dgm:prSet presAssocID="{68C8F4F4-B087-4C89-8A7A-9E2A7D455F2E}" presName="composite" presStyleCnt="0"/>
      <dgm:spPr/>
    </dgm:pt>
    <dgm:pt modelId="{E49EA4B0-3081-4F13-8CC6-B37A4513E5B3}" type="pres">
      <dgm:prSet presAssocID="{68C8F4F4-B087-4C89-8A7A-9E2A7D455F2E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C48D7D-EA2A-4A0E-AB62-2A934843DB2C}" type="pres">
      <dgm:prSet presAssocID="{68C8F4F4-B087-4C89-8A7A-9E2A7D455F2E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649ACF-240D-443D-BB2A-83B9F2D3A7FF}" type="pres">
      <dgm:prSet presAssocID="{1AEDAFE3-9047-4048-8DDF-EFA9119E772A}" presName="sp" presStyleCnt="0"/>
      <dgm:spPr/>
    </dgm:pt>
    <dgm:pt modelId="{B612AA0C-C262-44AD-B7CF-1D120D7F3731}" type="pres">
      <dgm:prSet presAssocID="{06891CA1-F7CD-460F-9753-BA6044F04763}" presName="composite" presStyleCnt="0"/>
      <dgm:spPr/>
    </dgm:pt>
    <dgm:pt modelId="{D99A5EC0-D49A-493D-A444-11FC5CD4D33C}" type="pres">
      <dgm:prSet presAssocID="{06891CA1-F7CD-460F-9753-BA6044F04763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C65E97-21E4-4FA4-B913-814B256811E9}" type="pres">
      <dgm:prSet presAssocID="{06891CA1-F7CD-460F-9753-BA6044F04763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07D601-4589-434B-9547-BD0F9DD70E0A}" type="pres">
      <dgm:prSet presAssocID="{08DA5C9B-8D11-4466-9807-104DC5872E5C}" presName="sp" presStyleCnt="0"/>
      <dgm:spPr/>
    </dgm:pt>
    <dgm:pt modelId="{4BC1A861-E03E-4339-A007-8EA266175E66}" type="pres">
      <dgm:prSet presAssocID="{1DA58E6F-BDAB-42DF-B1CA-45D4E23DED4C}" presName="composite" presStyleCnt="0"/>
      <dgm:spPr/>
    </dgm:pt>
    <dgm:pt modelId="{5439E563-2209-4100-B4AF-18A09530ECDC}" type="pres">
      <dgm:prSet presAssocID="{1DA58E6F-BDAB-42DF-B1CA-45D4E23DED4C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52F023-41FD-4876-BA33-7420FAB27B40}" type="pres">
      <dgm:prSet presAssocID="{1DA58E6F-BDAB-42DF-B1CA-45D4E23DED4C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F7127D-8496-40B7-A712-80B2ED30B4EB}" type="pres">
      <dgm:prSet presAssocID="{699CA31D-B018-44B8-BE79-E2E954B559F6}" presName="sp" presStyleCnt="0"/>
      <dgm:spPr/>
    </dgm:pt>
    <dgm:pt modelId="{49DE58C7-3F9F-44BE-B8D8-DAF67E65B073}" type="pres">
      <dgm:prSet presAssocID="{B198139A-AD29-4682-882C-B340D00A7EC7}" presName="composite" presStyleCnt="0"/>
      <dgm:spPr/>
    </dgm:pt>
    <dgm:pt modelId="{7F74DBB4-6D89-4B20-B7BB-52DE6AF6F9C5}" type="pres">
      <dgm:prSet presAssocID="{B198139A-AD29-4682-882C-B340D00A7EC7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0A34ED-0DFE-4223-A862-C4BB6973D940}" type="pres">
      <dgm:prSet presAssocID="{B198139A-AD29-4682-882C-B340D00A7EC7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BF7FF9-2C3F-48B8-8DE4-F72136507593}" type="pres">
      <dgm:prSet presAssocID="{ECA13FF4-5545-4600-9CBE-EEA0288AD727}" presName="sp" presStyleCnt="0"/>
      <dgm:spPr/>
    </dgm:pt>
    <dgm:pt modelId="{F528D37B-FAC5-4F71-9437-D5E858523DCB}" type="pres">
      <dgm:prSet presAssocID="{BCEA1EB2-31E0-45FB-85F2-44BF176F0B23}" presName="composite" presStyleCnt="0"/>
      <dgm:spPr/>
    </dgm:pt>
    <dgm:pt modelId="{EBE26DEE-B7BD-4F6B-B473-5A3259B3E17A}" type="pres">
      <dgm:prSet presAssocID="{BCEA1EB2-31E0-45FB-85F2-44BF176F0B23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E957E6-B25F-4A52-987C-55497CBDC09F}" type="pres">
      <dgm:prSet presAssocID="{BCEA1EB2-31E0-45FB-85F2-44BF176F0B23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AD4F7B-F642-432F-8543-23C96C92BECE}" type="pres">
      <dgm:prSet presAssocID="{494450A1-E5F1-48B8-A113-550AD4A9A550}" presName="sp" presStyleCnt="0"/>
      <dgm:spPr/>
    </dgm:pt>
    <dgm:pt modelId="{40B71786-5A20-403C-9398-50D8555A2C41}" type="pres">
      <dgm:prSet presAssocID="{DD0D6306-D661-4E37-B64A-714151499D5D}" presName="composite" presStyleCnt="0"/>
      <dgm:spPr/>
    </dgm:pt>
    <dgm:pt modelId="{8F8D81F7-A878-445F-8E1E-522FCAC1ABA0}" type="pres">
      <dgm:prSet presAssocID="{DD0D6306-D661-4E37-B64A-714151499D5D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C4BFCB-56E7-465B-A483-C17AED58FD3A}" type="pres">
      <dgm:prSet presAssocID="{DD0D6306-D661-4E37-B64A-714151499D5D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0AD5E6-1FBC-45D3-A04E-D71410CC05D3}" type="pres">
      <dgm:prSet presAssocID="{0EB46934-D280-41E7-950A-AA0C3B21759B}" presName="sp" presStyleCnt="0"/>
      <dgm:spPr/>
    </dgm:pt>
    <dgm:pt modelId="{282B9DB6-159B-4FE3-B26F-1EBCB0322668}" type="pres">
      <dgm:prSet presAssocID="{A30250DB-7628-43F9-9EFA-50102C85EE79}" presName="composite" presStyleCnt="0"/>
      <dgm:spPr/>
    </dgm:pt>
    <dgm:pt modelId="{67AC7845-4A49-4615-AD7A-5A26C337A03D}" type="pres">
      <dgm:prSet presAssocID="{A30250DB-7628-43F9-9EFA-50102C85EE79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8960E9-2542-4B91-AED4-126333BA2E85}" type="pres">
      <dgm:prSet presAssocID="{A30250DB-7628-43F9-9EFA-50102C85EE79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8B5AB85-0BC8-4562-A9EE-E291623D8A81}" srcId="{DD0D6306-D661-4E37-B64A-714151499D5D}" destId="{4DEB5572-79A8-41C6-941A-9C0A0D520E8E}" srcOrd="0" destOrd="0" parTransId="{5C4812D9-5B96-4DA3-B8E4-8AC2EA542AF2}" sibTransId="{CF963876-54E9-4A7D-823D-DC5634FF6C9C}"/>
    <dgm:cxn modelId="{29331D87-A3E4-419A-A99D-496106284E68}" type="presOf" srcId="{B198139A-AD29-4682-882C-B340D00A7EC7}" destId="{7F74DBB4-6D89-4B20-B7BB-52DE6AF6F9C5}" srcOrd="0" destOrd="0" presId="urn:microsoft.com/office/officeart/2005/8/layout/chevron2"/>
    <dgm:cxn modelId="{018B617A-72DC-4A13-BB0A-39E909C2708E}" srcId="{A30250DB-7628-43F9-9EFA-50102C85EE79}" destId="{C2F82E28-0F8B-4716-9DF8-137030D94A98}" srcOrd="0" destOrd="0" parTransId="{DB1F8F08-5FF2-43BB-9EB4-78787925136A}" sibTransId="{E135485B-0577-4E73-957D-E7F92334E793}"/>
    <dgm:cxn modelId="{60C11305-66DD-432E-937D-6BBF7FAC946D}" type="presOf" srcId="{DD0D6306-D661-4E37-B64A-714151499D5D}" destId="{8F8D81F7-A878-445F-8E1E-522FCAC1ABA0}" srcOrd="0" destOrd="0" presId="urn:microsoft.com/office/officeart/2005/8/layout/chevron2"/>
    <dgm:cxn modelId="{A4F112DD-C17A-41D8-9547-A386D735A692}" srcId="{7418E201-548C-4D84-BAB3-6CC4CA254B44}" destId="{A30250DB-7628-43F9-9EFA-50102C85EE79}" srcOrd="6" destOrd="0" parTransId="{12D354A4-DF90-41B7-81D8-A8CCEE9648C4}" sibTransId="{EA38137E-7EC1-4463-99E1-7B20411EDDC3}"/>
    <dgm:cxn modelId="{9ED8C9A1-BE14-425A-BA28-84D8B993C496}" type="presOf" srcId="{1DA58E6F-BDAB-42DF-B1CA-45D4E23DED4C}" destId="{5439E563-2209-4100-B4AF-18A09530ECDC}" srcOrd="0" destOrd="0" presId="urn:microsoft.com/office/officeart/2005/8/layout/chevron2"/>
    <dgm:cxn modelId="{AE128153-AF54-4CF6-9657-72181F98B5CA}" srcId="{68C8F4F4-B087-4C89-8A7A-9E2A7D455F2E}" destId="{BB2BFAEC-9F0D-4EFE-B6C6-CEEE8F6C52DC}" srcOrd="0" destOrd="0" parTransId="{0A5FADE9-811E-4B14-9F45-D751FA971985}" sibTransId="{9370BB44-7612-44FB-BEA5-991145C79AEC}"/>
    <dgm:cxn modelId="{2D0A6D48-2D82-482C-BBFF-9774AC7BED4E}" srcId="{7418E201-548C-4D84-BAB3-6CC4CA254B44}" destId="{06891CA1-F7CD-460F-9753-BA6044F04763}" srcOrd="1" destOrd="0" parTransId="{45ADA162-17D4-4CFF-8AA7-91D79B712F5F}" sibTransId="{08DA5C9B-8D11-4466-9807-104DC5872E5C}"/>
    <dgm:cxn modelId="{2D4EE5F7-E706-4437-A265-F7A98ED9C9EF}" type="presOf" srcId="{7418E201-548C-4D84-BAB3-6CC4CA254B44}" destId="{8D8C4A3E-6BB9-4C22-B760-89E3C0757288}" srcOrd="0" destOrd="0" presId="urn:microsoft.com/office/officeart/2005/8/layout/chevron2"/>
    <dgm:cxn modelId="{E0B3267A-6AE0-4A04-B745-A68007996F8C}" srcId="{7418E201-548C-4D84-BAB3-6CC4CA254B44}" destId="{B198139A-AD29-4682-882C-B340D00A7EC7}" srcOrd="3" destOrd="0" parTransId="{A1B5CB12-364B-4198-A5F7-7F23D3C30643}" sibTransId="{ECA13FF4-5545-4600-9CBE-EEA0288AD727}"/>
    <dgm:cxn modelId="{E01D903E-1215-4625-B04E-F5402A67B935}" srcId="{7418E201-548C-4D84-BAB3-6CC4CA254B44}" destId="{68C8F4F4-B087-4C89-8A7A-9E2A7D455F2E}" srcOrd="0" destOrd="0" parTransId="{D65E7028-CBDE-49C2-B4FA-89129F14DB0D}" sibTransId="{1AEDAFE3-9047-4048-8DDF-EFA9119E772A}"/>
    <dgm:cxn modelId="{4DCE5EC8-6797-4907-B126-6B91AFE5FA06}" type="presOf" srcId="{4D1B242D-E5AE-4B2B-AF30-BEC88BB38137}" destId="{17E957E6-B25F-4A52-987C-55497CBDC09F}" srcOrd="0" destOrd="0" presId="urn:microsoft.com/office/officeart/2005/8/layout/chevron2"/>
    <dgm:cxn modelId="{DC71548F-95A9-48EE-9166-A3B4C998054D}" type="presOf" srcId="{C2F82E28-0F8B-4716-9DF8-137030D94A98}" destId="{2C8960E9-2542-4B91-AED4-126333BA2E85}" srcOrd="0" destOrd="0" presId="urn:microsoft.com/office/officeart/2005/8/layout/chevron2"/>
    <dgm:cxn modelId="{0B418433-5075-452F-9715-1A52A9D6E6D8}" type="presOf" srcId="{4DEB5572-79A8-41C6-941A-9C0A0D520E8E}" destId="{8AC4BFCB-56E7-465B-A483-C17AED58FD3A}" srcOrd="0" destOrd="0" presId="urn:microsoft.com/office/officeart/2005/8/layout/chevron2"/>
    <dgm:cxn modelId="{E6292829-ADCE-41C4-AFA2-FC01A2A32D6C}" type="presOf" srcId="{A30250DB-7628-43F9-9EFA-50102C85EE79}" destId="{67AC7845-4A49-4615-AD7A-5A26C337A03D}" srcOrd="0" destOrd="0" presId="urn:microsoft.com/office/officeart/2005/8/layout/chevron2"/>
    <dgm:cxn modelId="{87DC3156-AAA7-4996-9DE2-86FC532AB488}" srcId="{06891CA1-F7CD-460F-9753-BA6044F04763}" destId="{B798FC49-0BE1-4BD5-88FE-DD24D3AC552F}" srcOrd="0" destOrd="0" parTransId="{49077AED-4001-4111-87CF-EF3B85F3B19C}" sibTransId="{13B52070-FDE9-47E7-8946-33126F071963}"/>
    <dgm:cxn modelId="{EF5845C3-0F33-4C7F-ABB7-5CF94CE1CAB1}" type="presOf" srcId="{A009C8D3-8879-4FEC-94DD-989BAFC43440}" destId="{EC0A34ED-0DFE-4223-A862-C4BB6973D940}" srcOrd="0" destOrd="0" presId="urn:microsoft.com/office/officeart/2005/8/layout/chevron2"/>
    <dgm:cxn modelId="{A8341519-C14B-4DCE-86B2-8BD6B73916CE}" srcId="{7418E201-548C-4D84-BAB3-6CC4CA254B44}" destId="{BCEA1EB2-31E0-45FB-85F2-44BF176F0B23}" srcOrd="4" destOrd="0" parTransId="{E93B9AB2-4B58-4048-A6D6-8935A0B5495E}" sibTransId="{494450A1-E5F1-48B8-A113-550AD4A9A550}"/>
    <dgm:cxn modelId="{8C68CED4-6E7F-41EC-9142-DF14822C60A5}" type="presOf" srcId="{B798FC49-0BE1-4BD5-88FE-DD24D3AC552F}" destId="{8EC65E97-21E4-4FA4-B913-814B256811E9}" srcOrd="0" destOrd="0" presId="urn:microsoft.com/office/officeart/2005/8/layout/chevron2"/>
    <dgm:cxn modelId="{D3A4FCBB-5DF0-43BB-B414-066381D8666A}" srcId="{7418E201-548C-4D84-BAB3-6CC4CA254B44}" destId="{1DA58E6F-BDAB-42DF-B1CA-45D4E23DED4C}" srcOrd="2" destOrd="0" parTransId="{79873E1B-9722-43DD-BD13-9D9A040362E5}" sibTransId="{699CA31D-B018-44B8-BE79-E2E954B559F6}"/>
    <dgm:cxn modelId="{06D64587-A8FD-4A3A-A0FF-F52C1C9CC0B7}" type="presOf" srcId="{BB2BFAEC-9F0D-4EFE-B6C6-CEEE8F6C52DC}" destId="{ADC48D7D-EA2A-4A0E-AB62-2A934843DB2C}" srcOrd="0" destOrd="0" presId="urn:microsoft.com/office/officeart/2005/8/layout/chevron2"/>
    <dgm:cxn modelId="{B8031F21-146B-4BDF-84C7-BCA9C00C77AB}" srcId="{7418E201-548C-4D84-BAB3-6CC4CA254B44}" destId="{DD0D6306-D661-4E37-B64A-714151499D5D}" srcOrd="5" destOrd="0" parTransId="{3ABA08E6-DC07-43EF-A577-119F1B87CC69}" sibTransId="{0EB46934-D280-41E7-950A-AA0C3B21759B}"/>
    <dgm:cxn modelId="{115A9463-2FB9-4130-BF0D-763ECB75DE5C}" type="presOf" srcId="{68C8F4F4-B087-4C89-8A7A-9E2A7D455F2E}" destId="{E49EA4B0-3081-4F13-8CC6-B37A4513E5B3}" srcOrd="0" destOrd="0" presId="urn:microsoft.com/office/officeart/2005/8/layout/chevron2"/>
    <dgm:cxn modelId="{97C8AC7D-3E37-4550-8F27-BF9697F973AF}" type="presOf" srcId="{684F39D6-5106-44D8-98CB-7AA452E21A09}" destId="{0D52F023-41FD-4876-BA33-7420FAB27B40}" srcOrd="0" destOrd="0" presId="urn:microsoft.com/office/officeart/2005/8/layout/chevron2"/>
    <dgm:cxn modelId="{033E427D-1EB1-4252-8EA4-359F9D00A55E}" srcId="{B198139A-AD29-4682-882C-B340D00A7EC7}" destId="{A009C8D3-8879-4FEC-94DD-989BAFC43440}" srcOrd="0" destOrd="0" parTransId="{EBF073BA-EE20-4BD5-861D-79675852307A}" sibTransId="{39695ED6-C55F-4EB2-BCE3-C36D9BEEDA6C}"/>
    <dgm:cxn modelId="{B6007369-383E-4FEA-B196-DD64F034C54F}" type="presOf" srcId="{BCEA1EB2-31E0-45FB-85F2-44BF176F0B23}" destId="{EBE26DEE-B7BD-4F6B-B473-5A3259B3E17A}" srcOrd="0" destOrd="0" presId="urn:microsoft.com/office/officeart/2005/8/layout/chevron2"/>
    <dgm:cxn modelId="{15B921D0-A1AB-4F01-80B5-292B9AAC815F}" srcId="{BCEA1EB2-31E0-45FB-85F2-44BF176F0B23}" destId="{4D1B242D-E5AE-4B2B-AF30-BEC88BB38137}" srcOrd="0" destOrd="0" parTransId="{1CCEA941-3FA6-490C-AFA6-AD89F45F8923}" sibTransId="{7DC216F1-76F3-4201-9C38-757704C8FD0C}"/>
    <dgm:cxn modelId="{0377F16A-25E0-41DA-8750-FDD9424EAE0C}" type="presOf" srcId="{06891CA1-F7CD-460F-9753-BA6044F04763}" destId="{D99A5EC0-D49A-493D-A444-11FC5CD4D33C}" srcOrd="0" destOrd="0" presId="urn:microsoft.com/office/officeart/2005/8/layout/chevron2"/>
    <dgm:cxn modelId="{68B5FEF9-C8F5-4BD6-87AE-393B7481F997}" srcId="{1DA58E6F-BDAB-42DF-B1CA-45D4E23DED4C}" destId="{684F39D6-5106-44D8-98CB-7AA452E21A09}" srcOrd="0" destOrd="0" parTransId="{04C2B40B-3C74-4912-AC92-EDC3124B53EC}" sibTransId="{6317EFD3-22EF-4D07-ABB5-9D226409583C}"/>
    <dgm:cxn modelId="{B7F26432-24D7-4EA8-A4E2-AC03A4907940}" type="presParOf" srcId="{8D8C4A3E-6BB9-4C22-B760-89E3C0757288}" destId="{FB0F8DC7-EBF9-45F5-91DF-749ED3E729A5}" srcOrd="0" destOrd="0" presId="urn:microsoft.com/office/officeart/2005/8/layout/chevron2"/>
    <dgm:cxn modelId="{2B60EF71-6ABD-4AEE-A7B7-C24EC1EDCC57}" type="presParOf" srcId="{FB0F8DC7-EBF9-45F5-91DF-749ED3E729A5}" destId="{E49EA4B0-3081-4F13-8CC6-B37A4513E5B3}" srcOrd="0" destOrd="0" presId="urn:microsoft.com/office/officeart/2005/8/layout/chevron2"/>
    <dgm:cxn modelId="{5979953A-3948-4238-877A-45D2302AD049}" type="presParOf" srcId="{FB0F8DC7-EBF9-45F5-91DF-749ED3E729A5}" destId="{ADC48D7D-EA2A-4A0E-AB62-2A934843DB2C}" srcOrd="1" destOrd="0" presId="urn:microsoft.com/office/officeart/2005/8/layout/chevron2"/>
    <dgm:cxn modelId="{B72E7E21-77D7-42E1-AED6-85E45195D14E}" type="presParOf" srcId="{8D8C4A3E-6BB9-4C22-B760-89E3C0757288}" destId="{62649ACF-240D-443D-BB2A-83B9F2D3A7FF}" srcOrd="1" destOrd="0" presId="urn:microsoft.com/office/officeart/2005/8/layout/chevron2"/>
    <dgm:cxn modelId="{F58FAA12-1DE5-43A6-AA42-9E8E9ECB6548}" type="presParOf" srcId="{8D8C4A3E-6BB9-4C22-B760-89E3C0757288}" destId="{B612AA0C-C262-44AD-B7CF-1D120D7F3731}" srcOrd="2" destOrd="0" presId="urn:microsoft.com/office/officeart/2005/8/layout/chevron2"/>
    <dgm:cxn modelId="{30918893-C7A7-4CA9-941F-95A092A6C971}" type="presParOf" srcId="{B612AA0C-C262-44AD-B7CF-1D120D7F3731}" destId="{D99A5EC0-D49A-493D-A444-11FC5CD4D33C}" srcOrd="0" destOrd="0" presId="urn:microsoft.com/office/officeart/2005/8/layout/chevron2"/>
    <dgm:cxn modelId="{5347F563-1661-49FA-A7C6-4672BB45C359}" type="presParOf" srcId="{B612AA0C-C262-44AD-B7CF-1D120D7F3731}" destId="{8EC65E97-21E4-4FA4-B913-814B256811E9}" srcOrd="1" destOrd="0" presId="urn:microsoft.com/office/officeart/2005/8/layout/chevron2"/>
    <dgm:cxn modelId="{1C0C351C-F3ED-4D96-94B0-CA4D12E5F12D}" type="presParOf" srcId="{8D8C4A3E-6BB9-4C22-B760-89E3C0757288}" destId="{4307D601-4589-434B-9547-BD0F9DD70E0A}" srcOrd="3" destOrd="0" presId="urn:microsoft.com/office/officeart/2005/8/layout/chevron2"/>
    <dgm:cxn modelId="{57BC266B-863C-440A-904F-A7497107AAB5}" type="presParOf" srcId="{8D8C4A3E-6BB9-4C22-B760-89E3C0757288}" destId="{4BC1A861-E03E-4339-A007-8EA266175E66}" srcOrd="4" destOrd="0" presId="urn:microsoft.com/office/officeart/2005/8/layout/chevron2"/>
    <dgm:cxn modelId="{EF2283F3-DBE3-48D1-B182-F15D627F303F}" type="presParOf" srcId="{4BC1A861-E03E-4339-A007-8EA266175E66}" destId="{5439E563-2209-4100-B4AF-18A09530ECDC}" srcOrd="0" destOrd="0" presId="urn:microsoft.com/office/officeart/2005/8/layout/chevron2"/>
    <dgm:cxn modelId="{D4326E23-D723-45A0-91F1-D4DF5300B82B}" type="presParOf" srcId="{4BC1A861-E03E-4339-A007-8EA266175E66}" destId="{0D52F023-41FD-4876-BA33-7420FAB27B40}" srcOrd="1" destOrd="0" presId="urn:microsoft.com/office/officeart/2005/8/layout/chevron2"/>
    <dgm:cxn modelId="{C7054939-D146-40EA-BD79-4DC55429F360}" type="presParOf" srcId="{8D8C4A3E-6BB9-4C22-B760-89E3C0757288}" destId="{95F7127D-8496-40B7-A712-80B2ED30B4EB}" srcOrd="5" destOrd="0" presId="urn:microsoft.com/office/officeart/2005/8/layout/chevron2"/>
    <dgm:cxn modelId="{F0DE7591-D4F7-4CE9-9E8A-960894B87FE6}" type="presParOf" srcId="{8D8C4A3E-6BB9-4C22-B760-89E3C0757288}" destId="{49DE58C7-3F9F-44BE-B8D8-DAF67E65B073}" srcOrd="6" destOrd="0" presId="urn:microsoft.com/office/officeart/2005/8/layout/chevron2"/>
    <dgm:cxn modelId="{7EAC1AA4-1B55-4930-858B-91A434940320}" type="presParOf" srcId="{49DE58C7-3F9F-44BE-B8D8-DAF67E65B073}" destId="{7F74DBB4-6D89-4B20-B7BB-52DE6AF6F9C5}" srcOrd="0" destOrd="0" presId="urn:microsoft.com/office/officeart/2005/8/layout/chevron2"/>
    <dgm:cxn modelId="{AFA17C0B-951A-4EE9-85F7-1491D94E9B5F}" type="presParOf" srcId="{49DE58C7-3F9F-44BE-B8D8-DAF67E65B073}" destId="{EC0A34ED-0DFE-4223-A862-C4BB6973D940}" srcOrd="1" destOrd="0" presId="urn:microsoft.com/office/officeart/2005/8/layout/chevron2"/>
    <dgm:cxn modelId="{1C23D42B-415B-4257-AAEB-DAB84B9BD749}" type="presParOf" srcId="{8D8C4A3E-6BB9-4C22-B760-89E3C0757288}" destId="{D1BF7FF9-2C3F-48B8-8DE4-F72136507593}" srcOrd="7" destOrd="0" presId="urn:microsoft.com/office/officeart/2005/8/layout/chevron2"/>
    <dgm:cxn modelId="{BEF1F84C-07DC-4FCB-AFD3-0CE87A6C97F1}" type="presParOf" srcId="{8D8C4A3E-6BB9-4C22-B760-89E3C0757288}" destId="{F528D37B-FAC5-4F71-9437-D5E858523DCB}" srcOrd="8" destOrd="0" presId="urn:microsoft.com/office/officeart/2005/8/layout/chevron2"/>
    <dgm:cxn modelId="{6509BCB6-6B5A-4E5F-AE3D-0E9ED494F8CE}" type="presParOf" srcId="{F528D37B-FAC5-4F71-9437-D5E858523DCB}" destId="{EBE26DEE-B7BD-4F6B-B473-5A3259B3E17A}" srcOrd="0" destOrd="0" presId="urn:microsoft.com/office/officeart/2005/8/layout/chevron2"/>
    <dgm:cxn modelId="{C245A18F-49DF-4581-A899-131B6587552A}" type="presParOf" srcId="{F528D37B-FAC5-4F71-9437-D5E858523DCB}" destId="{17E957E6-B25F-4A52-987C-55497CBDC09F}" srcOrd="1" destOrd="0" presId="urn:microsoft.com/office/officeart/2005/8/layout/chevron2"/>
    <dgm:cxn modelId="{A91F65C9-1E70-40D9-A8D9-B09361079EEA}" type="presParOf" srcId="{8D8C4A3E-6BB9-4C22-B760-89E3C0757288}" destId="{E1AD4F7B-F642-432F-8543-23C96C92BECE}" srcOrd="9" destOrd="0" presId="urn:microsoft.com/office/officeart/2005/8/layout/chevron2"/>
    <dgm:cxn modelId="{0BBB1206-3640-43A7-AB28-329D609E7413}" type="presParOf" srcId="{8D8C4A3E-6BB9-4C22-B760-89E3C0757288}" destId="{40B71786-5A20-403C-9398-50D8555A2C41}" srcOrd="10" destOrd="0" presId="urn:microsoft.com/office/officeart/2005/8/layout/chevron2"/>
    <dgm:cxn modelId="{4B61193F-1AE4-43E5-8CB2-891708A770BF}" type="presParOf" srcId="{40B71786-5A20-403C-9398-50D8555A2C41}" destId="{8F8D81F7-A878-445F-8E1E-522FCAC1ABA0}" srcOrd="0" destOrd="0" presId="urn:microsoft.com/office/officeart/2005/8/layout/chevron2"/>
    <dgm:cxn modelId="{9DA7C6F4-5EB3-4CB9-B761-C37EACB4CB3B}" type="presParOf" srcId="{40B71786-5A20-403C-9398-50D8555A2C41}" destId="{8AC4BFCB-56E7-465B-A483-C17AED58FD3A}" srcOrd="1" destOrd="0" presId="urn:microsoft.com/office/officeart/2005/8/layout/chevron2"/>
    <dgm:cxn modelId="{040572BB-9E6C-4AED-9372-A338E0766088}" type="presParOf" srcId="{8D8C4A3E-6BB9-4C22-B760-89E3C0757288}" destId="{890AD5E6-1FBC-45D3-A04E-D71410CC05D3}" srcOrd="11" destOrd="0" presId="urn:microsoft.com/office/officeart/2005/8/layout/chevron2"/>
    <dgm:cxn modelId="{B29B0CB7-D60B-4D35-879D-4C213FEADDEC}" type="presParOf" srcId="{8D8C4A3E-6BB9-4C22-B760-89E3C0757288}" destId="{282B9DB6-159B-4FE3-B26F-1EBCB0322668}" srcOrd="12" destOrd="0" presId="urn:microsoft.com/office/officeart/2005/8/layout/chevron2"/>
    <dgm:cxn modelId="{81EDB96F-BF98-43DD-846D-9E153D6280D5}" type="presParOf" srcId="{282B9DB6-159B-4FE3-B26F-1EBCB0322668}" destId="{67AC7845-4A49-4615-AD7A-5A26C337A03D}" srcOrd="0" destOrd="0" presId="urn:microsoft.com/office/officeart/2005/8/layout/chevron2"/>
    <dgm:cxn modelId="{4305F7D5-A45F-446B-81CE-F107B3E8D0D8}" type="presParOf" srcId="{282B9DB6-159B-4FE3-B26F-1EBCB0322668}" destId="{2C8960E9-2542-4B91-AED4-126333BA2E8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EA4B0-3081-4F13-8CC6-B37A4513E5B3}">
      <dsp:nvSpPr>
        <dsp:cNvPr id="0" name=""/>
        <dsp:cNvSpPr/>
      </dsp:nvSpPr>
      <dsp:spPr>
        <a:xfrm rot="5400000">
          <a:off x="-108361" y="111097"/>
          <a:ext cx="722407" cy="5056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1</a:t>
          </a:r>
          <a:endParaRPr lang="es-ES" sz="1400" b="1" kern="1200" dirty="0"/>
        </a:p>
      </dsp:txBody>
      <dsp:txXfrm rot="-5400000">
        <a:off x="1" y="255579"/>
        <a:ext cx="505685" cy="216722"/>
      </dsp:txXfrm>
    </dsp:sp>
    <dsp:sp modelId="{ADC48D7D-EA2A-4A0E-AB62-2A934843DB2C}">
      <dsp:nvSpPr>
        <dsp:cNvPr id="0" name=""/>
        <dsp:cNvSpPr/>
      </dsp:nvSpPr>
      <dsp:spPr>
        <a:xfrm rot="5400000">
          <a:off x="3378264" y="-2869842"/>
          <a:ext cx="469565" cy="62147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/>
            <a:t>Selección de la fuente</a:t>
          </a:r>
          <a:endParaRPr lang="es-ES" sz="2600" kern="1200" dirty="0"/>
        </a:p>
      </dsp:txBody>
      <dsp:txXfrm rot="-5400000">
        <a:off x="505686" y="25658"/>
        <a:ext cx="6191800" cy="423721"/>
      </dsp:txXfrm>
    </dsp:sp>
    <dsp:sp modelId="{D99A5EC0-D49A-493D-A444-11FC5CD4D33C}">
      <dsp:nvSpPr>
        <dsp:cNvPr id="0" name=""/>
        <dsp:cNvSpPr/>
      </dsp:nvSpPr>
      <dsp:spPr>
        <a:xfrm rot="5400000">
          <a:off x="-108361" y="748497"/>
          <a:ext cx="722407" cy="5056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2</a:t>
          </a:r>
          <a:endParaRPr lang="es-ES" sz="1400" kern="1200" dirty="0"/>
        </a:p>
      </dsp:txBody>
      <dsp:txXfrm rot="-5400000">
        <a:off x="1" y="892979"/>
        <a:ext cx="505685" cy="216722"/>
      </dsp:txXfrm>
    </dsp:sp>
    <dsp:sp modelId="{8EC65E97-21E4-4FA4-B913-814B256811E9}">
      <dsp:nvSpPr>
        <dsp:cNvPr id="0" name=""/>
        <dsp:cNvSpPr/>
      </dsp:nvSpPr>
      <dsp:spPr>
        <a:xfrm rot="5400000">
          <a:off x="3378264" y="-2232442"/>
          <a:ext cx="469565" cy="62147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/>
            <a:t>Definición de la estrategia de búsqueda</a:t>
          </a:r>
          <a:endParaRPr lang="es-ES" sz="2600" kern="1200" dirty="0"/>
        </a:p>
      </dsp:txBody>
      <dsp:txXfrm rot="-5400000">
        <a:off x="505686" y="663058"/>
        <a:ext cx="6191800" cy="423721"/>
      </dsp:txXfrm>
    </dsp:sp>
    <dsp:sp modelId="{5439E563-2209-4100-B4AF-18A09530ECDC}">
      <dsp:nvSpPr>
        <dsp:cNvPr id="0" name=""/>
        <dsp:cNvSpPr/>
      </dsp:nvSpPr>
      <dsp:spPr>
        <a:xfrm rot="5400000">
          <a:off x="-108361" y="1385897"/>
          <a:ext cx="722407" cy="5056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3</a:t>
          </a:r>
          <a:endParaRPr lang="es-ES" sz="1400" kern="1200" dirty="0"/>
        </a:p>
      </dsp:txBody>
      <dsp:txXfrm rot="-5400000">
        <a:off x="1" y="1530379"/>
        <a:ext cx="505685" cy="216722"/>
      </dsp:txXfrm>
    </dsp:sp>
    <dsp:sp modelId="{0D52F023-41FD-4876-BA33-7420FAB27B40}">
      <dsp:nvSpPr>
        <dsp:cNvPr id="0" name=""/>
        <dsp:cNvSpPr/>
      </dsp:nvSpPr>
      <dsp:spPr>
        <a:xfrm rot="5400000">
          <a:off x="3378264" y="-1595042"/>
          <a:ext cx="469565" cy="62147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/>
            <a:t>Descarga de documentos</a:t>
          </a:r>
          <a:endParaRPr lang="es-ES" sz="2600" kern="1200" dirty="0"/>
        </a:p>
      </dsp:txBody>
      <dsp:txXfrm rot="-5400000">
        <a:off x="505686" y="1300458"/>
        <a:ext cx="6191800" cy="423721"/>
      </dsp:txXfrm>
    </dsp:sp>
    <dsp:sp modelId="{7F74DBB4-6D89-4B20-B7BB-52DE6AF6F9C5}">
      <dsp:nvSpPr>
        <dsp:cNvPr id="0" name=""/>
        <dsp:cNvSpPr/>
      </dsp:nvSpPr>
      <dsp:spPr>
        <a:xfrm rot="5400000">
          <a:off x="-108361" y="2023297"/>
          <a:ext cx="722407" cy="5056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4</a:t>
          </a:r>
          <a:endParaRPr lang="es-ES" sz="1400" kern="1200" dirty="0"/>
        </a:p>
      </dsp:txBody>
      <dsp:txXfrm rot="-5400000">
        <a:off x="1" y="2167779"/>
        <a:ext cx="505685" cy="216722"/>
      </dsp:txXfrm>
    </dsp:sp>
    <dsp:sp modelId="{EC0A34ED-0DFE-4223-A862-C4BB6973D940}">
      <dsp:nvSpPr>
        <dsp:cNvPr id="0" name=""/>
        <dsp:cNvSpPr/>
      </dsp:nvSpPr>
      <dsp:spPr>
        <a:xfrm rot="5400000">
          <a:off x="3378264" y="-957642"/>
          <a:ext cx="469565" cy="62147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/>
            <a:t>Normalización de datos (autor, institución)</a:t>
          </a:r>
          <a:endParaRPr lang="es-ES" sz="2600" kern="1200" dirty="0"/>
        </a:p>
      </dsp:txBody>
      <dsp:txXfrm rot="-5400000">
        <a:off x="505686" y="1937858"/>
        <a:ext cx="6191800" cy="423721"/>
      </dsp:txXfrm>
    </dsp:sp>
    <dsp:sp modelId="{EBE26DEE-B7BD-4F6B-B473-5A3259B3E17A}">
      <dsp:nvSpPr>
        <dsp:cNvPr id="0" name=""/>
        <dsp:cNvSpPr/>
      </dsp:nvSpPr>
      <dsp:spPr>
        <a:xfrm rot="5400000">
          <a:off x="-108361" y="2660697"/>
          <a:ext cx="722407" cy="5056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5</a:t>
          </a:r>
          <a:endParaRPr lang="es-ES" sz="1400" kern="1200" dirty="0"/>
        </a:p>
      </dsp:txBody>
      <dsp:txXfrm rot="-5400000">
        <a:off x="1" y="2805179"/>
        <a:ext cx="505685" cy="216722"/>
      </dsp:txXfrm>
    </dsp:sp>
    <dsp:sp modelId="{17E957E6-B25F-4A52-987C-55497CBDC09F}">
      <dsp:nvSpPr>
        <dsp:cNvPr id="0" name=""/>
        <dsp:cNvSpPr/>
      </dsp:nvSpPr>
      <dsp:spPr>
        <a:xfrm rot="5400000">
          <a:off x="3378264" y="-320242"/>
          <a:ext cx="469565" cy="62147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/>
            <a:t>Diseño de la base de datos</a:t>
          </a:r>
          <a:endParaRPr lang="es-ES" sz="2600" kern="1200" dirty="0"/>
        </a:p>
      </dsp:txBody>
      <dsp:txXfrm rot="-5400000">
        <a:off x="505686" y="2575258"/>
        <a:ext cx="6191800" cy="423721"/>
      </dsp:txXfrm>
    </dsp:sp>
    <dsp:sp modelId="{8F8D81F7-A878-445F-8E1E-522FCAC1ABA0}">
      <dsp:nvSpPr>
        <dsp:cNvPr id="0" name=""/>
        <dsp:cNvSpPr/>
      </dsp:nvSpPr>
      <dsp:spPr>
        <a:xfrm rot="5400000">
          <a:off x="-108361" y="3298097"/>
          <a:ext cx="722407" cy="5056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6</a:t>
          </a:r>
          <a:endParaRPr lang="es-ES" sz="1400" kern="1200" dirty="0"/>
        </a:p>
      </dsp:txBody>
      <dsp:txXfrm rot="-5400000">
        <a:off x="1" y="3442579"/>
        <a:ext cx="505685" cy="216722"/>
      </dsp:txXfrm>
    </dsp:sp>
    <dsp:sp modelId="{8AC4BFCB-56E7-465B-A483-C17AED58FD3A}">
      <dsp:nvSpPr>
        <dsp:cNvPr id="0" name=""/>
        <dsp:cNvSpPr/>
      </dsp:nvSpPr>
      <dsp:spPr>
        <a:xfrm rot="5400000">
          <a:off x="3378264" y="317157"/>
          <a:ext cx="469565" cy="62147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/>
            <a:t>Obtención de indicadores</a:t>
          </a:r>
          <a:endParaRPr lang="es-ES" sz="2600" kern="1200" dirty="0"/>
        </a:p>
      </dsp:txBody>
      <dsp:txXfrm rot="-5400000">
        <a:off x="505686" y="3212657"/>
        <a:ext cx="6191800" cy="423721"/>
      </dsp:txXfrm>
    </dsp:sp>
    <dsp:sp modelId="{67AC7845-4A49-4615-AD7A-5A26C337A03D}">
      <dsp:nvSpPr>
        <dsp:cNvPr id="0" name=""/>
        <dsp:cNvSpPr/>
      </dsp:nvSpPr>
      <dsp:spPr>
        <a:xfrm rot="5400000">
          <a:off x="-108361" y="3935497"/>
          <a:ext cx="722407" cy="5056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/>
            <a:t>7</a:t>
          </a:r>
          <a:endParaRPr lang="es-ES" sz="1400" b="0" kern="1200" dirty="0"/>
        </a:p>
      </dsp:txBody>
      <dsp:txXfrm rot="-5400000">
        <a:off x="1" y="4079979"/>
        <a:ext cx="505685" cy="216722"/>
      </dsp:txXfrm>
    </dsp:sp>
    <dsp:sp modelId="{2C8960E9-2542-4B91-AED4-126333BA2E85}">
      <dsp:nvSpPr>
        <dsp:cNvPr id="0" name=""/>
        <dsp:cNvSpPr/>
      </dsp:nvSpPr>
      <dsp:spPr>
        <a:xfrm rot="5400000">
          <a:off x="3378264" y="954557"/>
          <a:ext cx="469565" cy="62147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/>
            <a:t>Interpretación de la información</a:t>
          </a:r>
          <a:endParaRPr lang="es-ES" sz="2600" kern="1200" dirty="0"/>
        </a:p>
      </dsp:txBody>
      <dsp:txXfrm rot="-5400000">
        <a:off x="505686" y="3850057"/>
        <a:ext cx="6191800" cy="423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411"/>
          </a:xfrm>
          <a:prstGeom prst="rect">
            <a:avLst/>
          </a:prstGeom>
        </p:spPr>
        <p:txBody>
          <a:bodyPr vert="horz" lIns="95559" tIns="47780" rIns="95559" bIns="47780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6411"/>
          </a:xfrm>
          <a:prstGeom prst="rect">
            <a:avLst/>
          </a:prstGeom>
        </p:spPr>
        <p:txBody>
          <a:bodyPr vert="horz" lIns="95559" tIns="47780" rIns="95559" bIns="47780" rtlCol="0"/>
          <a:lstStyle>
            <a:lvl1pPr algn="r">
              <a:defRPr sz="1300"/>
            </a:lvl1pPr>
          </a:lstStyle>
          <a:p>
            <a:fld id="{CCE106F1-DE26-42C2-907C-CE112DD05E02}" type="datetimeFigureOut">
              <a:rPr lang="es-ES" smtClean="0"/>
              <a:pPr/>
              <a:t>23/09/2015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5559" tIns="47780" rIns="95559" bIns="47780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5559" tIns="47780" rIns="95559" bIns="47780" rtlCol="0" anchor="b"/>
          <a:lstStyle>
            <a:lvl1pPr algn="r">
              <a:defRPr sz="1300"/>
            </a:lvl1pPr>
          </a:lstStyle>
          <a:p>
            <a:fld id="{255632A1-929A-4275-A158-67614EA7253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7110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411"/>
          </a:xfrm>
          <a:prstGeom prst="rect">
            <a:avLst/>
          </a:prstGeom>
        </p:spPr>
        <p:txBody>
          <a:bodyPr vert="horz" lIns="95559" tIns="47780" rIns="95559" bIns="47780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411"/>
          </a:xfrm>
          <a:prstGeom prst="rect">
            <a:avLst/>
          </a:prstGeom>
        </p:spPr>
        <p:txBody>
          <a:bodyPr vert="horz" lIns="95559" tIns="47780" rIns="95559" bIns="47780" rtlCol="0"/>
          <a:lstStyle>
            <a:lvl1pPr algn="r">
              <a:defRPr sz="1300"/>
            </a:lvl1pPr>
          </a:lstStyle>
          <a:p>
            <a:fld id="{7FA37F00-4068-425C-AF1E-CBD523C12A5C}" type="datetimeFigureOut">
              <a:rPr lang="es-ES" smtClean="0"/>
              <a:pPr/>
              <a:t>23/09/2015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9" tIns="47780" rIns="95559" bIns="4778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5559" tIns="47780" rIns="95559" bIns="4778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5559" tIns="47780" rIns="95559" bIns="47780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5559" tIns="47780" rIns="95559" bIns="47780" rtlCol="0" anchor="b"/>
          <a:lstStyle>
            <a:lvl1pPr algn="r">
              <a:defRPr sz="1300"/>
            </a:lvl1pPr>
          </a:lstStyle>
          <a:p>
            <a:fld id="{44279971-D907-42D8-B28A-5B4B6A2A69F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121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9971-D907-42D8-B28A-5B4B6A2A69FF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9971-D907-42D8-B28A-5B4B6A2A69FF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9971-D907-42D8-B28A-5B4B6A2A69FF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5226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9971-D907-42D8-B28A-5B4B6A2A69FF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9971-D907-42D8-B28A-5B4B6A2A69FF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9971-D907-42D8-B28A-5B4B6A2A69FF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9971-D907-42D8-B28A-5B4B6A2A69FF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9971-D907-42D8-B28A-5B4B6A2A69FF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9971-D907-42D8-B28A-5B4B6A2A69FF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9971-D907-42D8-B28A-5B4B6A2A69FF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9971-D907-42D8-B28A-5B4B6A2A69FF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9971-D907-42D8-B28A-5B4B6A2A69FF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9971-D907-42D8-B28A-5B4B6A2A69FF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9971-D907-42D8-B28A-5B4B6A2A69FF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9971-D907-42D8-B28A-5B4B6A2A69FF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9971-D907-42D8-B28A-5B4B6A2A69FF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9971-D907-42D8-B28A-5B4B6A2A69FF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9971-D907-42D8-B28A-5B4B6A2A69FF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Aft>
                <a:spcPct val="60000"/>
              </a:spcAft>
              <a:defRPr/>
            </a:pPr>
            <a:r>
              <a:rPr lang="es-ES" b="1" dirty="0" smtClean="0">
                <a:solidFill>
                  <a:srgbClr val="000066"/>
                </a:solidFill>
                <a:latin typeface="Trebuchet MS" pitchFamily="34" charset="0"/>
              </a:rPr>
              <a:t>Análisis de citaciones. Factor de Impacto</a:t>
            </a:r>
          </a:p>
          <a:p>
            <a:pPr marL="627063" lvl="1" indent="-271463" eaLnBrk="0" hangingPunct="0">
              <a:spcAft>
                <a:spcPct val="60000"/>
              </a:spcAft>
              <a:buClr>
                <a:srgbClr val="FFC000"/>
              </a:buClr>
              <a:buFont typeface="Wingdings" pitchFamily="2" charset="2"/>
              <a:buChar char="§"/>
            </a:pPr>
            <a:r>
              <a:rPr lang="es-ES" sz="2600" dirty="0" smtClean="0">
                <a:solidFill>
                  <a:srgbClr val="000066"/>
                </a:solidFill>
                <a:latin typeface="Trebuchet MS" pitchFamily="34" charset="0"/>
              </a:rPr>
              <a:t>Promedio de citas recibidas por una publicación científica en un determinado periodo de tiempo (puede ser 2 </a:t>
            </a:r>
            <a:r>
              <a:rPr lang="es-ES" sz="2600" dirty="0" err="1" smtClean="0">
                <a:solidFill>
                  <a:srgbClr val="000066"/>
                </a:solidFill>
                <a:latin typeface="Trebuchet MS" pitchFamily="34" charset="0"/>
              </a:rPr>
              <a:t>ó</a:t>
            </a:r>
            <a:r>
              <a:rPr lang="es-ES" sz="2600" dirty="0" smtClean="0">
                <a:solidFill>
                  <a:srgbClr val="000066"/>
                </a:solidFill>
                <a:latin typeface="Trebuchet MS" pitchFamily="34" charset="0"/>
              </a:rPr>
              <a:t> 5 años)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9971-D907-42D8-B28A-5B4B6A2A69FF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9971-D907-42D8-B28A-5B4B6A2A69FF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9971-D907-42D8-B28A-5B4B6A2A69FF}" type="slidenum">
              <a:rPr lang="es-ES" smtClean="0"/>
              <a:pPr/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9971-D907-42D8-B28A-5B4B6A2A69FF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9971-D907-42D8-B28A-5B4B6A2A69FF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9971-D907-42D8-B28A-5B4B6A2A69FF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9971-D907-42D8-B28A-5B4B6A2A69FF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9971-D907-42D8-B28A-5B4B6A2A69FF}" type="slidenum">
              <a:rPr lang="es-ES" smtClean="0"/>
              <a:pPr/>
              <a:t>33</a:t>
            </a:fld>
            <a:endParaRPr lang="es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9971-D907-42D8-B28A-5B4B6A2A69FF}" type="slidenum">
              <a:rPr lang="es-ES" smtClean="0"/>
              <a:pPr/>
              <a:t>34</a:t>
            </a:fld>
            <a:endParaRPr lang="es-E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9971-D907-42D8-B28A-5B4B6A2A69FF}" type="slidenum">
              <a:rPr lang="es-ES" smtClean="0"/>
              <a:pPr/>
              <a:t>35</a:t>
            </a:fld>
            <a:endParaRPr lang="es-E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9971-D907-42D8-B28A-5B4B6A2A69FF}" type="slidenum">
              <a:rPr lang="es-ES" smtClean="0"/>
              <a:pPr/>
              <a:t>36</a:t>
            </a:fld>
            <a:endParaRPr lang="es-E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9971-D907-42D8-B28A-5B4B6A2A69FF}" type="slidenum">
              <a:rPr lang="es-ES" smtClean="0"/>
              <a:pPr/>
              <a:t>37</a:t>
            </a:fld>
            <a:endParaRPr lang="es-E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9971-D907-42D8-B28A-5B4B6A2A69FF}" type="slidenum">
              <a:rPr lang="es-ES" smtClean="0"/>
              <a:pPr/>
              <a:t>38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9971-D907-42D8-B28A-5B4B6A2A69FF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9971-D907-42D8-B28A-5B4B6A2A69FF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9971-D907-42D8-B28A-5B4B6A2A69FF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9971-D907-42D8-B28A-5B4B6A2A69FF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9971-D907-42D8-B28A-5B4B6A2A69FF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9971-D907-42D8-B28A-5B4B6A2A69FF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D813DF6-FB59-43A5-A45C-344CCFE2218F}" type="datetimeFigureOut">
              <a:rPr lang="es-ES" smtClean="0"/>
              <a:pPr/>
              <a:t>23/09/2015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510FB7C-18EE-4715-BD66-818198E4133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3DF6-FB59-43A5-A45C-344CCFE2218F}" type="datetimeFigureOut">
              <a:rPr lang="es-ES" smtClean="0"/>
              <a:pPr/>
              <a:t>23/09/2015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FB7C-18EE-4715-BD66-818198E413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3DF6-FB59-43A5-A45C-344CCFE2218F}" type="datetimeFigureOut">
              <a:rPr lang="es-ES" smtClean="0"/>
              <a:pPr/>
              <a:t>23/09/2015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FB7C-18EE-4715-BD66-818198E4133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3DF6-FB59-43A5-A45C-344CCFE2218F}" type="datetimeFigureOut">
              <a:rPr lang="es-ES" smtClean="0"/>
              <a:pPr/>
              <a:t>23/09/2015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FB7C-18EE-4715-BD66-818198E4133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D813DF6-FB59-43A5-A45C-344CCFE2218F}" type="datetimeFigureOut">
              <a:rPr lang="es-ES" smtClean="0"/>
              <a:pPr/>
              <a:t>23/09/2015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510FB7C-18EE-4715-BD66-818198E4133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3DF6-FB59-43A5-A45C-344CCFE2218F}" type="datetimeFigureOut">
              <a:rPr lang="es-ES" smtClean="0"/>
              <a:pPr/>
              <a:t>23/09/2015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FB7C-18EE-4715-BD66-818198E4133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3DF6-FB59-43A5-A45C-344CCFE2218F}" type="datetimeFigureOut">
              <a:rPr lang="es-ES" smtClean="0"/>
              <a:pPr/>
              <a:t>23/09/2015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FB7C-18EE-4715-BD66-818198E4133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3DF6-FB59-43A5-A45C-344CCFE2218F}" type="datetimeFigureOut">
              <a:rPr lang="es-ES" smtClean="0"/>
              <a:pPr/>
              <a:t>23/09/2015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FB7C-18EE-4715-BD66-818198E4133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3DF6-FB59-43A5-A45C-344CCFE2218F}" type="datetimeFigureOut">
              <a:rPr lang="es-ES" smtClean="0"/>
              <a:pPr/>
              <a:t>23/09/2015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FB7C-18EE-4715-BD66-818198E4133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3DF6-FB59-43A5-A45C-344CCFE2218F}" type="datetimeFigureOut">
              <a:rPr lang="es-ES" smtClean="0"/>
              <a:pPr/>
              <a:t>23/09/2015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FB7C-18EE-4715-BD66-818198E4133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3DF6-FB59-43A5-A45C-344CCFE2218F}" type="datetimeFigureOut">
              <a:rPr lang="es-ES" smtClean="0"/>
              <a:pPr/>
              <a:t>23/09/2015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FB7C-18EE-4715-BD66-818198E4133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D813DF6-FB59-43A5-A45C-344CCFE2218F}" type="datetimeFigureOut">
              <a:rPr lang="es-ES" smtClean="0"/>
              <a:pPr/>
              <a:t>23/09/2015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510FB7C-18EE-4715-BD66-818198E4133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1600" y="3789040"/>
            <a:ext cx="6984776" cy="1087760"/>
          </a:xfrm>
        </p:spPr>
        <p:txBody>
          <a:bodyPr>
            <a:normAutofit/>
          </a:bodyPr>
          <a:lstStyle/>
          <a:p>
            <a:pPr marL="176213" algn="l" defTabSz="279400"/>
            <a:r>
              <a:rPr lang="es-ES" sz="2300" b="1" dirty="0" smtClean="0">
                <a:solidFill>
                  <a:srgbClr val="000066"/>
                </a:solidFill>
                <a:latin typeface="Trebuchet MS" pitchFamily="34" charset="0"/>
              </a:rPr>
              <a:t>Tema 3: Metodología de los estudios métricos de la información</a:t>
            </a:r>
            <a:endParaRPr lang="es-ES" sz="23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5013176"/>
            <a:ext cx="7249616" cy="64467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ES" sz="1200" b="1" dirty="0" smtClean="0">
                <a:solidFill>
                  <a:srgbClr val="000066"/>
                </a:solidFill>
                <a:latin typeface="Trebuchet MS" pitchFamily="34" charset="0"/>
                <a:ea typeface="+mn-ea"/>
                <a:cs typeface="+mn-cs"/>
              </a:rPr>
              <a:t>Curso: Los estudios métricos de la información en la evaluación científica.</a:t>
            </a:r>
          </a:p>
          <a:p>
            <a:pPr>
              <a:spcBef>
                <a:spcPts val="0"/>
              </a:spcBef>
            </a:pPr>
            <a:r>
              <a:rPr lang="es-ES" sz="1200" b="1" dirty="0" smtClean="0">
                <a:solidFill>
                  <a:srgbClr val="000066"/>
                </a:solidFill>
                <a:latin typeface="Trebuchet MS" pitchFamily="34" charset="0"/>
                <a:ea typeface="+mn-ea"/>
                <a:cs typeface="+mn-cs"/>
              </a:rPr>
              <a:t>Universidad de Costa Rica</a:t>
            </a:r>
          </a:p>
          <a:p>
            <a:pPr>
              <a:spcBef>
                <a:spcPts val="0"/>
              </a:spcBef>
            </a:pPr>
            <a:r>
              <a:rPr lang="es-ES" sz="1200" b="1" dirty="0" smtClean="0">
                <a:solidFill>
                  <a:srgbClr val="000066"/>
                </a:solidFill>
                <a:latin typeface="Trebuchet MS" pitchFamily="34" charset="0"/>
                <a:ea typeface="+mn-ea"/>
                <a:cs typeface="+mn-cs"/>
              </a:rPr>
              <a:t>Septiembre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11560" y="6381328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0066"/>
                </a:solidFill>
                <a:latin typeface="Trebuchet MS" pitchFamily="34" charset="0"/>
              </a:rPr>
              <a:t>Los estudios métricos de la información en la evaluación científica.</a:t>
            </a:r>
            <a:endParaRPr lang="es-ES" sz="12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960208"/>
          </a:xfrm>
        </p:spPr>
        <p:txBody>
          <a:bodyPr>
            <a:normAutofit/>
          </a:bodyPr>
          <a:lstStyle/>
          <a:p>
            <a:pPr marL="788670" lvl="1" indent="-514350">
              <a:lnSpc>
                <a:spcPct val="130000"/>
              </a:lnSpc>
              <a:spcBef>
                <a:spcPts val="1200"/>
              </a:spcBef>
              <a:buSzPct val="99000"/>
              <a:buNone/>
              <a:defRPr/>
            </a:pPr>
            <a:r>
              <a:rPr lang="es-ES" sz="2400" dirty="0" smtClean="0">
                <a:solidFill>
                  <a:srgbClr val="000066"/>
                </a:solidFill>
                <a:latin typeface="Trebuchet MS" pitchFamily="34" charset="0"/>
                <a:ea typeface="+mj-ea"/>
                <a:cs typeface="+mj-cs"/>
              </a:rPr>
              <a:t>PASO 4: Normalización de instituciones</a:t>
            </a:r>
          </a:p>
          <a:p>
            <a:pPr marL="788670" lvl="1" indent="-514350">
              <a:lnSpc>
                <a:spcPct val="130000"/>
              </a:lnSpc>
              <a:spcBef>
                <a:spcPts val="1200"/>
              </a:spcBef>
              <a:buSzPct val="99000"/>
              <a:buNone/>
              <a:defRPr/>
            </a:pPr>
            <a:endParaRPr lang="es-ES" sz="1800" dirty="0" smtClean="0">
              <a:solidFill>
                <a:srgbClr val="000066"/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1" name="7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marL="788670" lvl="1" indent="-514350">
              <a:lnSpc>
                <a:spcPct val="130000"/>
              </a:lnSpc>
              <a:spcBef>
                <a:spcPts val="1200"/>
              </a:spcBef>
              <a:defRPr/>
            </a:pPr>
            <a:r>
              <a:rPr lang="es-ES" sz="2000" dirty="0" smtClean="0">
                <a:solidFill>
                  <a:srgbClr val="000066"/>
                </a:solidFill>
                <a:latin typeface="Trebuchet MS" pitchFamily="34" charset="0"/>
              </a:rPr>
              <a:t>3.1. </a:t>
            </a:r>
            <a:r>
              <a:rPr lang="es-ES" sz="2000" dirty="0">
                <a:solidFill>
                  <a:srgbClr val="000066"/>
                </a:solidFill>
                <a:latin typeface="Trebuchet MS" pitchFamily="34" charset="0"/>
              </a:rPr>
              <a:t>Metodología para la obtención y el tratamiento de los datos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4842" y="1780668"/>
            <a:ext cx="6846324" cy="458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956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284634"/>
            <a:ext cx="5386909" cy="478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Elipse"/>
          <p:cNvSpPr/>
          <p:nvPr/>
        </p:nvSpPr>
        <p:spPr>
          <a:xfrm>
            <a:off x="272166" y="2348881"/>
            <a:ext cx="2955227" cy="372411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Calibri" pitchFamily="34" charset="0"/>
              </a:rPr>
              <a:t>El </a:t>
            </a:r>
            <a:r>
              <a:rPr lang="es-ES" b="1" dirty="0" err="1" smtClean="0">
                <a:solidFill>
                  <a:schemeClr val="bg1"/>
                </a:solidFill>
                <a:latin typeface="Calibri" pitchFamily="34" charset="0"/>
              </a:rPr>
              <a:t>Doc</a:t>
            </a:r>
            <a:r>
              <a:rPr lang="es-ES" b="1" dirty="0" smtClean="0">
                <a:solidFill>
                  <a:schemeClr val="bg1"/>
                </a:solidFill>
                <a:latin typeface="Calibri" pitchFamily="34" charset="0"/>
              </a:rPr>
              <a:t> del “Instituto Tecnológico de Química y Materiales </a:t>
            </a:r>
            <a:r>
              <a:rPr lang="es-ES" b="1" i="1" dirty="0" smtClean="0">
                <a:solidFill>
                  <a:schemeClr val="bg1"/>
                </a:solidFill>
                <a:latin typeface="Calibri" pitchFamily="34" charset="0"/>
              </a:rPr>
              <a:t>Álvaro Alonso Barba” </a:t>
            </a:r>
            <a:r>
              <a:rPr lang="en-GB" b="1" dirty="0" smtClean="0">
                <a:solidFill>
                  <a:schemeClr val="bg1"/>
                </a:solidFill>
                <a:latin typeface="Calibri" pitchFamily="34" charset="0"/>
              </a:rPr>
              <a:t>NO se </a:t>
            </a:r>
            <a:r>
              <a:rPr lang="en-GB" b="1" dirty="0" err="1" smtClean="0">
                <a:solidFill>
                  <a:schemeClr val="bg1"/>
                </a:solidFill>
                <a:latin typeface="Calibri" pitchFamily="34" charset="0"/>
              </a:rPr>
              <a:t>recoge</a:t>
            </a:r>
            <a:r>
              <a:rPr lang="en-GB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chemeClr val="bg1"/>
                </a:solidFill>
                <a:latin typeface="Calibri" pitchFamily="34" charset="0"/>
              </a:rPr>
              <a:t>como</a:t>
            </a:r>
            <a:r>
              <a:rPr lang="en-GB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chemeClr val="bg1"/>
                </a:solidFill>
                <a:latin typeface="Calibri" pitchFamily="34" charset="0"/>
              </a:rPr>
              <a:t>producción</a:t>
            </a:r>
            <a:r>
              <a:rPr lang="en-GB" b="1" dirty="0" smtClean="0">
                <a:solidFill>
                  <a:schemeClr val="bg1"/>
                </a:solidFill>
                <a:latin typeface="Calibri" pitchFamily="34" charset="0"/>
              </a:rPr>
              <a:t> UC3M </a:t>
            </a:r>
            <a:r>
              <a:rPr lang="en-GB" b="1" dirty="0" err="1" smtClean="0">
                <a:solidFill>
                  <a:schemeClr val="bg1"/>
                </a:solidFill>
                <a:latin typeface="Calibri" pitchFamily="34" charset="0"/>
              </a:rPr>
              <a:t>porque</a:t>
            </a:r>
            <a:r>
              <a:rPr lang="en-GB" b="1" dirty="0" smtClean="0">
                <a:solidFill>
                  <a:schemeClr val="bg1"/>
                </a:solidFill>
                <a:latin typeface="Calibri" pitchFamily="34" charset="0"/>
              </a:rPr>
              <a:t> no </a:t>
            </a:r>
            <a:r>
              <a:rPr lang="en-GB" b="1" dirty="0" err="1" smtClean="0">
                <a:solidFill>
                  <a:schemeClr val="bg1"/>
                </a:solidFill>
                <a:latin typeface="Calibri" pitchFamily="34" charset="0"/>
              </a:rPr>
              <a:t>aparece</a:t>
            </a:r>
            <a:r>
              <a:rPr lang="en-GB" b="1" dirty="0" smtClean="0">
                <a:solidFill>
                  <a:schemeClr val="bg1"/>
                </a:solidFill>
                <a:latin typeface="Calibri" pitchFamily="34" charset="0"/>
              </a:rPr>
              <a:t> la </a:t>
            </a:r>
            <a:r>
              <a:rPr lang="en-GB" b="1" dirty="0" err="1" smtClean="0">
                <a:solidFill>
                  <a:schemeClr val="bg1"/>
                </a:solidFill>
                <a:latin typeface="Calibri" pitchFamily="34" charset="0"/>
              </a:rPr>
              <a:t>universidad</a:t>
            </a:r>
            <a:r>
              <a:rPr lang="en-GB" b="1" dirty="0" smtClean="0">
                <a:solidFill>
                  <a:schemeClr val="bg1"/>
                </a:solidFill>
                <a:latin typeface="Calibri" pitchFamily="34" charset="0"/>
              </a:rPr>
              <a:t> en la firma </a:t>
            </a:r>
            <a:endParaRPr lang="en-GB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6 Flecha derecha"/>
          <p:cNvSpPr/>
          <p:nvPr/>
        </p:nvSpPr>
        <p:spPr>
          <a:xfrm rot="20098222">
            <a:off x="2593304" y="5364954"/>
            <a:ext cx="819911" cy="27587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7 Elipse"/>
          <p:cNvSpPr/>
          <p:nvPr/>
        </p:nvSpPr>
        <p:spPr>
          <a:xfrm>
            <a:off x="3633019" y="5069008"/>
            <a:ext cx="2432861" cy="452196"/>
          </a:xfrm>
          <a:prstGeom prst="ellipse">
            <a:avLst/>
          </a:prstGeom>
          <a:solidFill>
            <a:srgbClr val="C00000">
              <a:alpha val="0"/>
            </a:srgbClr>
          </a:solidFill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10 Elipse"/>
          <p:cNvSpPr/>
          <p:nvPr/>
        </p:nvSpPr>
        <p:spPr>
          <a:xfrm>
            <a:off x="6804248" y="3863798"/>
            <a:ext cx="1647285" cy="1611573"/>
          </a:xfrm>
          <a:prstGeom prst="ellipse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alibri" pitchFamily="34" charset="0"/>
              </a:rPr>
              <a:t>FIRMA ERRÓNEA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12" name="7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marL="788670" lvl="1" indent="-514350">
              <a:lnSpc>
                <a:spcPct val="130000"/>
              </a:lnSpc>
              <a:spcBef>
                <a:spcPts val="1200"/>
              </a:spcBef>
              <a:defRPr/>
            </a:pPr>
            <a:r>
              <a:rPr lang="es-ES" sz="2000" dirty="0" smtClean="0">
                <a:solidFill>
                  <a:srgbClr val="000066"/>
                </a:solidFill>
                <a:latin typeface="Trebuchet MS" pitchFamily="34" charset="0"/>
              </a:rPr>
              <a:t>3.1. </a:t>
            </a:r>
            <a:r>
              <a:rPr lang="es-ES" sz="2000" dirty="0">
                <a:solidFill>
                  <a:srgbClr val="000066"/>
                </a:solidFill>
                <a:latin typeface="Trebuchet MS" pitchFamily="34" charset="0"/>
              </a:rPr>
              <a:t>Metodología para la obtención y el tratamiento de los datos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81328" y="1286378"/>
            <a:ext cx="2646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514350">
              <a:spcBef>
                <a:spcPts val="1200"/>
              </a:spcBef>
              <a:buSzPct val="99000"/>
              <a:buNone/>
              <a:defRPr/>
            </a:pPr>
            <a:r>
              <a:rPr lang="es-ES" sz="1600" b="1" dirty="0">
                <a:solidFill>
                  <a:srgbClr val="000066"/>
                </a:solidFill>
                <a:latin typeface="Trebuchet MS" pitchFamily="34" charset="0"/>
              </a:rPr>
              <a:t>PASO 4: </a:t>
            </a:r>
            <a:r>
              <a:rPr lang="es-ES" sz="1600" b="1" dirty="0" smtClean="0">
                <a:solidFill>
                  <a:srgbClr val="000066"/>
                </a:solidFill>
                <a:latin typeface="Trebuchet MS" pitchFamily="34" charset="0"/>
              </a:rPr>
              <a:t>Normalización de </a:t>
            </a:r>
            <a:r>
              <a:rPr lang="es-ES" sz="1600" b="1" dirty="0">
                <a:solidFill>
                  <a:srgbClr val="000066"/>
                </a:solidFill>
                <a:latin typeface="Trebuchet MS" pitchFamily="34" charset="0"/>
              </a:rPr>
              <a:t>instituciones</a:t>
            </a:r>
          </a:p>
        </p:txBody>
      </p:sp>
    </p:spTree>
    <p:extLst>
      <p:ext uri="{BB962C8B-B14F-4D97-AF65-F5344CB8AC3E}">
        <p14:creationId xmlns:p14="http://schemas.microsoft.com/office/powerpoint/2010/main" val="398997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7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marL="788670" lvl="1" indent="-514350">
              <a:lnSpc>
                <a:spcPct val="130000"/>
              </a:lnSpc>
              <a:spcBef>
                <a:spcPts val="1200"/>
              </a:spcBef>
              <a:defRPr/>
            </a:pPr>
            <a:r>
              <a:rPr lang="es-ES" sz="2000" dirty="0" smtClean="0">
                <a:solidFill>
                  <a:srgbClr val="000066"/>
                </a:solidFill>
                <a:latin typeface="Trebuchet MS" pitchFamily="34" charset="0"/>
              </a:rPr>
              <a:t>3.1. </a:t>
            </a:r>
            <a:r>
              <a:rPr lang="es-ES" sz="2000" dirty="0">
                <a:solidFill>
                  <a:srgbClr val="000066"/>
                </a:solidFill>
                <a:latin typeface="Trebuchet MS" pitchFamily="34" charset="0"/>
              </a:rPr>
              <a:t>Metodología para la obtención y el tratamiento de los datos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81328" y="1286378"/>
            <a:ext cx="773508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ts val="1200"/>
              </a:spcBef>
              <a:buSzPct val="99000"/>
              <a:buFont typeface="Arial" panose="020B0604020202020204" pitchFamily="34" charset="0"/>
              <a:buChar char="•"/>
              <a:defRPr/>
            </a:pPr>
            <a:r>
              <a:rPr lang="es-ES" sz="2400" b="1" dirty="0">
                <a:solidFill>
                  <a:srgbClr val="000066"/>
                </a:solidFill>
                <a:latin typeface="Trebuchet MS" pitchFamily="34" charset="0"/>
              </a:rPr>
              <a:t>PASO </a:t>
            </a:r>
            <a:r>
              <a:rPr lang="es-ES" sz="2400" b="1" dirty="0" smtClean="0">
                <a:solidFill>
                  <a:srgbClr val="000066"/>
                </a:solidFill>
                <a:latin typeface="Trebuchet MS" pitchFamily="34" charset="0"/>
              </a:rPr>
              <a:t>5: </a:t>
            </a:r>
          </a:p>
          <a:p>
            <a:pPr marL="0" lvl="1">
              <a:spcBef>
                <a:spcPts val="1200"/>
              </a:spcBef>
              <a:buSzPct val="99000"/>
              <a:defRPr/>
            </a:pPr>
            <a:r>
              <a:rPr lang="es-ES" sz="2400" b="1" dirty="0" smtClean="0">
                <a:solidFill>
                  <a:srgbClr val="000066"/>
                </a:solidFill>
                <a:latin typeface="Trebuchet MS" pitchFamily="34" charset="0"/>
              </a:rPr>
              <a:t>Diseño de la base de datos (acorde a las características y necesidades del estudio): </a:t>
            </a:r>
            <a:r>
              <a:rPr lang="es-ES" sz="2400" b="1" dirty="0">
                <a:solidFill>
                  <a:srgbClr val="000066"/>
                </a:solidFill>
                <a:latin typeface="Trebuchet MS" pitchFamily="34" charset="0"/>
              </a:rPr>
              <a:t>E</a:t>
            </a:r>
            <a:r>
              <a:rPr lang="es-ES" sz="2400" b="1" dirty="0" smtClean="0">
                <a:solidFill>
                  <a:srgbClr val="000066"/>
                </a:solidFill>
                <a:latin typeface="Trebuchet MS" pitchFamily="34" charset="0"/>
              </a:rPr>
              <a:t>xcel, Access, </a:t>
            </a:r>
            <a:r>
              <a:rPr lang="es-ES" sz="2400" b="1" dirty="0" err="1" smtClean="0">
                <a:solidFill>
                  <a:srgbClr val="000066"/>
                </a:solidFill>
                <a:latin typeface="Trebuchet MS" pitchFamily="34" charset="0"/>
              </a:rPr>
              <a:t>MySQL</a:t>
            </a:r>
            <a:r>
              <a:rPr lang="es-ES" sz="2400" b="1" dirty="0" smtClean="0">
                <a:solidFill>
                  <a:srgbClr val="000066"/>
                </a:solidFill>
                <a:latin typeface="Trebuchet MS" pitchFamily="34" charset="0"/>
              </a:rPr>
              <a:t>, etc.</a:t>
            </a:r>
          </a:p>
          <a:p>
            <a:pPr marL="0" lvl="1">
              <a:spcBef>
                <a:spcPts val="1200"/>
              </a:spcBef>
              <a:buSzPct val="99000"/>
              <a:defRPr/>
            </a:pPr>
            <a:endParaRPr lang="es-ES" sz="2400" b="1" dirty="0">
              <a:solidFill>
                <a:srgbClr val="000066"/>
              </a:solidFill>
              <a:latin typeface="Trebuchet MS" pitchFamily="34" charset="0"/>
            </a:endParaRPr>
          </a:p>
          <a:p>
            <a:pPr marL="0" lvl="1">
              <a:spcBef>
                <a:spcPts val="1200"/>
              </a:spcBef>
              <a:buSzPct val="99000"/>
              <a:defRPr/>
            </a:pPr>
            <a:endParaRPr lang="es-ES" sz="2400" b="1" dirty="0" smtClean="0">
              <a:solidFill>
                <a:srgbClr val="000066"/>
              </a:solidFill>
              <a:latin typeface="Trebuchet MS" pitchFamily="34" charset="0"/>
            </a:endParaRPr>
          </a:p>
          <a:p>
            <a:pPr marL="0" lvl="1">
              <a:spcBef>
                <a:spcPts val="1200"/>
              </a:spcBef>
              <a:buSzPct val="99000"/>
              <a:defRPr/>
            </a:pPr>
            <a:endParaRPr lang="es-ES" sz="2400" b="1" dirty="0" smtClean="0">
              <a:solidFill>
                <a:srgbClr val="000066"/>
              </a:solidFill>
              <a:latin typeface="Trebuchet MS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2135">
            <a:off x="2699792" y="4175057"/>
            <a:ext cx="11521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3232">
            <a:off x="1115616" y="3568248"/>
            <a:ext cx="1080120" cy="121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63169"/>
            <a:ext cx="1237806" cy="120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9774">
            <a:off x="6366843" y="4157252"/>
            <a:ext cx="1497285" cy="114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65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72176"/>
          </a:xfrm>
        </p:spPr>
        <p:txBody>
          <a:bodyPr>
            <a:normAutofit fontScale="77500" lnSpcReduction="20000"/>
          </a:bodyPr>
          <a:lstStyle/>
          <a:p>
            <a:pPr>
              <a:buNone/>
              <a:defRPr/>
            </a:pPr>
            <a:r>
              <a:rPr lang="es-ES_tradnl" sz="3100" b="1" dirty="0" smtClean="0">
                <a:solidFill>
                  <a:srgbClr val="000066"/>
                </a:solidFill>
                <a:latin typeface="Trebuchet MS" pitchFamily="34" charset="0"/>
              </a:rPr>
              <a:t>Algunas definiciones </a:t>
            </a:r>
          </a:p>
          <a:p>
            <a:pPr>
              <a:buClr>
                <a:srgbClr val="FFC000"/>
              </a:buClr>
              <a:buSzPct val="99000"/>
              <a:buFont typeface="Arial" pitchFamily="34" charset="0"/>
              <a:buChar char="•"/>
              <a:defRPr/>
            </a:pPr>
            <a:endParaRPr lang="es-ES_tradnl" sz="2800" dirty="0" smtClean="0">
              <a:solidFill>
                <a:srgbClr val="000066"/>
              </a:solidFill>
              <a:latin typeface="Trebuchet MS" pitchFamily="34" charset="0"/>
            </a:endParaRPr>
          </a:p>
          <a:p>
            <a:pPr marL="531813" indent="-354013">
              <a:buClr>
                <a:srgbClr val="FFC000"/>
              </a:buClr>
              <a:buSzPct val="99000"/>
              <a:buFont typeface="Arial" pitchFamily="34" charset="0"/>
              <a:buChar char="•"/>
              <a:defRPr/>
            </a:pPr>
            <a:r>
              <a:rPr lang="es-ES_tradnl" sz="2800" dirty="0" smtClean="0">
                <a:solidFill>
                  <a:srgbClr val="000066"/>
                </a:solidFill>
                <a:latin typeface="Trebuchet MS" pitchFamily="34" charset="0"/>
              </a:rPr>
              <a:t>Datos estadísticos deducidos de las publicaciones científicas (Gómez y </a:t>
            </a:r>
            <a:r>
              <a:rPr lang="es-ES_tradnl" sz="2800" dirty="0" err="1" smtClean="0">
                <a:solidFill>
                  <a:srgbClr val="000066"/>
                </a:solidFill>
                <a:latin typeface="Trebuchet MS" pitchFamily="34" charset="0"/>
              </a:rPr>
              <a:t>Bordons</a:t>
            </a:r>
            <a:r>
              <a:rPr lang="es-ES_tradnl" sz="2800" dirty="0" smtClean="0">
                <a:solidFill>
                  <a:srgbClr val="000066"/>
                </a:solidFill>
                <a:latin typeface="Trebuchet MS" pitchFamily="34" charset="0"/>
              </a:rPr>
              <a:t>, 1996)</a:t>
            </a:r>
          </a:p>
          <a:p>
            <a:pPr marL="531813" indent="-354013">
              <a:lnSpc>
                <a:spcPct val="95000"/>
              </a:lnSpc>
              <a:spcBef>
                <a:spcPct val="35000"/>
              </a:spcBef>
              <a:buClr>
                <a:srgbClr val="FFC000"/>
              </a:buClr>
              <a:buSzPct val="99000"/>
              <a:buFont typeface="Arial" pitchFamily="34" charset="0"/>
              <a:buChar char="•"/>
              <a:defRPr/>
            </a:pPr>
            <a:r>
              <a:rPr lang="es-ES_tradnl" sz="2800" dirty="0" smtClean="0">
                <a:solidFill>
                  <a:srgbClr val="000066"/>
                </a:solidFill>
                <a:latin typeface="Trebuchet MS" pitchFamily="34" charset="0"/>
              </a:rPr>
              <a:t>Medidas obtenidas a partir del análisis estadístico de los rasgos cuantificables de la literatura científica (</a:t>
            </a:r>
            <a:r>
              <a:rPr lang="es-ES_tradnl" sz="2800" dirty="0" err="1" smtClean="0">
                <a:solidFill>
                  <a:srgbClr val="000066"/>
                </a:solidFill>
                <a:latin typeface="Trebuchet MS" pitchFamily="34" charset="0"/>
              </a:rPr>
              <a:t>Maltrás</a:t>
            </a:r>
            <a:r>
              <a:rPr lang="es-ES_tradnl" sz="2800" dirty="0" smtClean="0">
                <a:solidFill>
                  <a:srgbClr val="000066"/>
                </a:solidFill>
                <a:latin typeface="Trebuchet MS" pitchFamily="34" charset="0"/>
              </a:rPr>
              <a:t>, 1996)</a:t>
            </a:r>
          </a:p>
          <a:p>
            <a:pPr marL="531813" indent="-354013">
              <a:lnSpc>
                <a:spcPct val="95000"/>
              </a:lnSpc>
              <a:spcBef>
                <a:spcPct val="35000"/>
              </a:spcBef>
              <a:buClr>
                <a:srgbClr val="FFC000"/>
              </a:buClr>
              <a:buSzPct val="99000"/>
              <a:buFont typeface="Arial" pitchFamily="34" charset="0"/>
              <a:buChar char="•"/>
              <a:defRPr/>
            </a:pPr>
            <a:r>
              <a:rPr lang="es-ES_tradnl" sz="2800" dirty="0" smtClean="0">
                <a:solidFill>
                  <a:srgbClr val="000066"/>
                </a:solidFill>
                <a:latin typeface="Trebuchet MS" pitchFamily="34" charset="0"/>
              </a:rPr>
              <a:t>Medidas que proveen información sobre los resultados de la actividad científica de una institución, país o región del mundo (</a:t>
            </a:r>
            <a:r>
              <a:rPr lang="es-ES_tradnl" sz="2800" dirty="0" err="1" smtClean="0">
                <a:solidFill>
                  <a:srgbClr val="000066"/>
                </a:solidFill>
                <a:latin typeface="Trebuchet MS" pitchFamily="34" charset="0"/>
              </a:rPr>
              <a:t>Spinak</a:t>
            </a:r>
            <a:r>
              <a:rPr lang="es-ES_tradnl" sz="2800" dirty="0" smtClean="0">
                <a:solidFill>
                  <a:srgbClr val="000066"/>
                </a:solidFill>
                <a:latin typeface="Trebuchet MS" pitchFamily="34" charset="0"/>
              </a:rPr>
              <a:t>, 1996)</a:t>
            </a:r>
          </a:p>
          <a:p>
            <a:pPr marL="531813" indent="-354013">
              <a:lnSpc>
                <a:spcPct val="95000"/>
              </a:lnSpc>
              <a:spcBef>
                <a:spcPct val="35000"/>
              </a:spcBef>
              <a:buClr>
                <a:srgbClr val="FFC000"/>
              </a:buClr>
              <a:buSzPct val="99000"/>
              <a:buFont typeface="Arial" pitchFamily="34" charset="0"/>
              <a:buChar char="•"/>
              <a:defRPr/>
            </a:pPr>
            <a:r>
              <a:rPr lang="es-ES_tradnl" sz="2800" dirty="0" smtClean="0">
                <a:solidFill>
                  <a:srgbClr val="000066"/>
                </a:solidFill>
                <a:latin typeface="Trebuchet MS" pitchFamily="34" charset="0"/>
              </a:rPr>
              <a:t>Datos que se extraen de los documentos que publican o que solicitan los usuarios, y que permiten el análisis de las diferentes características de su actividad científica, vinculadas, tanto a su producción como a su consumo de información (Sanz Casado y Martín Moreno, 1997)</a:t>
            </a:r>
          </a:p>
          <a:p>
            <a:pPr marL="442913" indent="-263525">
              <a:lnSpc>
                <a:spcPct val="130000"/>
              </a:lnSpc>
              <a:spcBef>
                <a:spcPts val="12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pPr marL="442913" indent="-263525">
              <a:lnSpc>
                <a:spcPct val="130000"/>
              </a:lnSpc>
              <a:spcBef>
                <a:spcPts val="12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pPr marL="442913" indent="-263525">
              <a:lnSpc>
                <a:spcPct val="130000"/>
              </a:lnSpc>
              <a:spcBef>
                <a:spcPts val="12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200" dirty="0">
              <a:solidFill>
                <a:srgbClr val="000066"/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1560" y="6381328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0066"/>
                </a:solidFill>
                <a:latin typeface="Trebuchet MS" pitchFamily="34" charset="0"/>
              </a:rPr>
              <a:t>Los estudios métricos de la información en la evaluación científica.</a:t>
            </a:r>
            <a:endParaRPr lang="es-ES" sz="12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10" name="7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810344"/>
          </a:xfrm>
        </p:spPr>
        <p:txBody>
          <a:bodyPr>
            <a:noAutofit/>
          </a:bodyPr>
          <a:lstStyle/>
          <a:p>
            <a:pPr marL="788670" lvl="1" indent="-514350">
              <a:lnSpc>
                <a:spcPct val="130000"/>
              </a:lnSpc>
              <a:spcBef>
                <a:spcPts val="1200"/>
              </a:spcBef>
              <a:defRPr/>
            </a:pPr>
            <a:r>
              <a:rPr lang="es-ES" sz="2400" b="1" dirty="0" smtClean="0">
                <a:solidFill>
                  <a:srgbClr val="000066"/>
                </a:solidFill>
                <a:latin typeface="Trebuchet MS" pitchFamily="34" charset="0"/>
              </a:rPr>
              <a:t>3.2. Indicadores bibliométricos</a:t>
            </a:r>
            <a:endParaRPr lang="es-ES" sz="24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81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03221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None/>
            </a:pPr>
            <a:r>
              <a:rPr lang="es-ES_tradnl" b="1" dirty="0" smtClean="0">
                <a:solidFill>
                  <a:srgbClr val="000066"/>
                </a:solidFill>
                <a:latin typeface="Trebuchet MS" pitchFamily="34" charset="0"/>
              </a:rPr>
              <a:t>Tipos de indicadores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FFC000"/>
              </a:buClr>
              <a:buSzPct val="99000"/>
              <a:buFont typeface="Arial" charset="0"/>
              <a:buChar char="•"/>
            </a:pPr>
            <a:r>
              <a:rPr lang="es-ES_tradnl" sz="2200" b="1" dirty="0" smtClean="0">
                <a:solidFill>
                  <a:srgbClr val="000066"/>
                </a:solidFill>
                <a:latin typeface="Trebuchet MS" pitchFamily="34" charset="0"/>
              </a:rPr>
              <a:t>Unidimensionales</a:t>
            </a:r>
          </a:p>
          <a:p>
            <a:pPr marL="722313" lvl="1" indent="-265113">
              <a:lnSpc>
                <a:spcPct val="90000"/>
              </a:lnSpc>
              <a:buClr>
                <a:srgbClr val="FFC000"/>
              </a:buClr>
              <a:buSzPct val="99000"/>
              <a:buNone/>
            </a:pPr>
            <a:r>
              <a:rPr lang="es-ES_tradnl" sz="2200" dirty="0" smtClean="0">
                <a:solidFill>
                  <a:srgbClr val="000066"/>
                </a:solidFill>
                <a:latin typeface="Trebuchet MS" pitchFamily="34" charset="0"/>
              </a:rPr>
              <a:t>Cada indicador solo estudia una característica de las publicaciones científicas o de los investigadores que están siendo analizados.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FFC000"/>
              </a:buClr>
              <a:buSzPct val="99000"/>
              <a:buFont typeface="Arial" charset="0"/>
              <a:buChar char="•"/>
            </a:pPr>
            <a:r>
              <a:rPr lang="es-ES_tradnl" sz="2200" dirty="0" smtClean="0">
                <a:solidFill>
                  <a:srgbClr val="000066"/>
                </a:solidFill>
                <a:latin typeface="Trebuchet MS" pitchFamily="34" charset="0"/>
              </a:rPr>
              <a:t> </a:t>
            </a:r>
            <a:r>
              <a:rPr lang="es-ES_tradnl" sz="2200" b="1" dirty="0" smtClean="0">
                <a:solidFill>
                  <a:srgbClr val="000066"/>
                </a:solidFill>
                <a:latin typeface="Trebuchet MS" pitchFamily="34" charset="0"/>
              </a:rPr>
              <a:t>Multidimensionales/relacionales</a:t>
            </a:r>
          </a:p>
          <a:p>
            <a:pPr marL="722313" lvl="1" indent="-265113">
              <a:lnSpc>
                <a:spcPct val="90000"/>
              </a:lnSpc>
              <a:buClr>
                <a:srgbClr val="FFC000"/>
              </a:buClr>
              <a:buSzPct val="99000"/>
              <a:buNone/>
            </a:pPr>
            <a:r>
              <a:rPr lang="es-ES_tradnl" sz="2200" dirty="0" smtClean="0">
                <a:solidFill>
                  <a:srgbClr val="000066"/>
                </a:solidFill>
                <a:latin typeface="Trebuchet MS" pitchFamily="34" charset="0"/>
              </a:rPr>
              <a:t>C</a:t>
            </a:r>
            <a:r>
              <a:rPr lang="es-ES" sz="2200" dirty="0" err="1" smtClean="0">
                <a:solidFill>
                  <a:srgbClr val="000066"/>
                </a:solidFill>
                <a:latin typeface="Trebuchet MS" pitchFamily="34" charset="0"/>
              </a:rPr>
              <a:t>ada</a:t>
            </a:r>
            <a:r>
              <a:rPr lang="es-ES" sz="2200" dirty="0" smtClean="0">
                <a:solidFill>
                  <a:srgbClr val="000066"/>
                </a:solidFill>
                <a:latin typeface="Trebuchet MS" pitchFamily="34" charset="0"/>
              </a:rPr>
              <a:t> indicador puede estudiar de forma simultanea varias características o variables de los documentos publicados o de los investigadores analizados, pudiéndose establecer relaciones entre ellos</a:t>
            </a:r>
            <a:r>
              <a:rPr lang="es-ES_tradnl" sz="2200" dirty="0" smtClean="0">
                <a:solidFill>
                  <a:srgbClr val="000066"/>
                </a:solidFill>
                <a:latin typeface="Trebuchet MS" pitchFamily="34" charset="0"/>
              </a:rPr>
              <a:t>. Utilizan métodos estadísticos </a:t>
            </a:r>
            <a:r>
              <a:rPr lang="es-ES_tradnl" sz="2200" dirty="0" err="1" smtClean="0">
                <a:solidFill>
                  <a:srgbClr val="000066"/>
                </a:solidFill>
                <a:latin typeface="Trebuchet MS" pitchFamily="34" charset="0"/>
              </a:rPr>
              <a:t>multivariables</a:t>
            </a:r>
            <a:endParaRPr lang="es-ES_tradnl" sz="2200" dirty="0" smtClean="0">
              <a:solidFill>
                <a:srgbClr val="000066"/>
              </a:solidFill>
              <a:latin typeface="Trebuchet MS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FFC000"/>
              </a:buClr>
              <a:buSzPct val="99000"/>
              <a:buFont typeface="Arial" charset="0"/>
              <a:buChar char="•"/>
            </a:pPr>
            <a:r>
              <a:rPr lang="es-ES_tradnl" sz="2200" dirty="0" smtClean="0">
                <a:solidFill>
                  <a:srgbClr val="000066"/>
                </a:solidFill>
                <a:latin typeface="Trebuchet MS" pitchFamily="34" charset="0"/>
              </a:rPr>
              <a:t> </a:t>
            </a:r>
            <a:r>
              <a:rPr lang="es-ES_tradnl" sz="2200" b="1" dirty="0" smtClean="0">
                <a:solidFill>
                  <a:srgbClr val="000066"/>
                </a:solidFill>
                <a:latin typeface="Trebuchet MS" pitchFamily="34" charset="0"/>
              </a:rPr>
              <a:t>Conexionistas</a:t>
            </a:r>
          </a:p>
          <a:p>
            <a:pPr marL="722313" lvl="1" indent="-265113">
              <a:lnSpc>
                <a:spcPct val="90000"/>
              </a:lnSpc>
              <a:spcAft>
                <a:spcPts val="600"/>
              </a:spcAft>
              <a:buClr>
                <a:srgbClr val="FFC000"/>
              </a:buClr>
              <a:buSzPct val="99000"/>
              <a:buNone/>
            </a:pPr>
            <a:r>
              <a:rPr lang="es-ES_tradnl" sz="2200" dirty="0" smtClean="0">
                <a:solidFill>
                  <a:srgbClr val="000066"/>
                </a:solidFill>
                <a:latin typeface="Trebuchet MS" pitchFamily="34" charset="0"/>
              </a:rPr>
              <a:t>Estudian la conexión entre los elementos (actores) a analizar. Utilizan las teoría de grafos (método no estadístico) y el análisis de redes sociales (ARS).</a:t>
            </a:r>
          </a:p>
          <a:p>
            <a:pPr marL="442913" indent="-263525">
              <a:lnSpc>
                <a:spcPct val="130000"/>
              </a:lnSpc>
              <a:spcBef>
                <a:spcPts val="12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pPr marL="442913" indent="-263525">
              <a:lnSpc>
                <a:spcPct val="130000"/>
              </a:lnSpc>
              <a:spcBef>
                <a:spcPts val="12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pPr marL="442913" indent="-263525">
              <a:lnSpc>
                <a:spcPct val="130000"/>
              </a:lnSpc>
              <a:spcBef>
                <a:spcPts val="12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200" dirty="0">
              <a:solidFill>
                <a:srgbClr val="000066"/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1560" y="6381328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0066"/>
                </a:solidFill>
                <a:latin typeface="Trebuchet MS" pitchFamily="34" charset="0"/>
              </a:rPr>
              <a:t>Los estudios métricos de la información en la evaluación científica.</a:t>
            </a:r>
            <a:endParaRPr lang="es-ES" sz="12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10" name="7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810344"/>
          </a:xfrm>
        </p:spPr>
        <p:txBody>
          <a:bodyPr>
            <a:noAutofit/>
          </a:bodyPr>
          <a:lstStyle/>
          <a:p>
            <a:pPr marL="788670" lvl="1" indent="-514350">
              <a:lnSpc>
                <a:spcPct val="130000"/>
              </a:lnSpc>
              <a:spcBef>
                <a:spcPts val="1200"/>
              </a:spcBef>
              <a:defRPr/>
            </a:pPr>
            <a:r>
              <a:rPr lang="es-ES" sz="2400" b="1" dirty="0" smtClean="0">
                <a:solidFill>
                  <a:srgbClr val="000066"/>
                </a:solidFill>
                <a:latin typeface="Trebuchet MS" pitchFamily="34" charset="0"/>
              </a:rPr>
              <a:t>3.2. Indicadores bibliométricos</a:t>
            </a:r>
            <a:endParaRPr lang="es-ES" sz="24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26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8424936" cy="4967158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None/>
            </a:pPr>
            <a:r>
              <a:rPr lang="es-ES_tradnl" sz="1800" dirty="0" smtClean="0">
                <a:solidFill>
                  <a:srgbClr val="000066"/>
                </a:solidFill>
                <a:latin typeface="Trebuchet MS" pitchFamily="34" charset="0"/>
              </a:rPr>
              <a:t>Distribución de la producción por países (Producción en CTS)</a:t>
            </a:r>
          </a:p>
          <a:p>
            <a:pPr>
              <a:buNone/>
            </a:pPr>
            <a:r>
              <a:rPr lang="es-ES_tradnl" b="1" dirty="0" smtClean="0">
                <a:solidFill>
                  <a:srgbClr val="000066"/>
                </a:solidFill>
                <a:latin typeface="Trebuchet MS" pitchFamily="34" charset="0"/>
              </a:rPr>
              <a:t> </a:t>
            </a:r>
            <a:endParaRPr lang="es-ES" b="1" dirty="0" smtClean="0">
              <a:solidFill>
                <a:srgbClr val="000066"/>
              </a:solidFill>
              <a:latin typeface="Trebuchet MS" pitchFamily="34" charset="0"/>
            </a:endParaRPr>
          </a:p>
          <a:p>
            <a:pPr marL="804863" indent="-531813" eaLnBrk="0" hangingPunct="0">
              <a:spcBef>
                <a:spcPts val="900"/>
              </a:spcBef>
              <a:spcAft>
                <a:spcPts val="900"/>
              </a:spcAft>
              <a:buClr>
                <a:srgbClr val="FFC000"/>
              </a:buClr>
              <a:buSzPct val="99000"/>
              <a:buFont typeface="Wingdings" pitchFamily="2" charset="2"/>
              <a:buChar char="§"/>
            </a:pPr>
            <a:endParaRPr lang="es-ES" b="1" dirty="0" smtClean="0">
              <a:solidFill>
                <a:srgbClr val="000066"/>
              </a:solidFill>
              <a:latin typeface="Trebuchet MS" pitchFamily="34" charset="0"/>
            </a:endParaRPr>
          </a:p>
          <a:p>
            <a:pPr marL="804863" indent="-531813">
              <a:lnSpc>
                <a:spcPct val="130000"/>
              </a:lnSpc>
              <a:spcBef>
                <a:spcPts val="1200"/>
              </a:spcBef>
              <a:buClr>
                <a:srgbClr val="FFC000"/>
              </a:buClr>
              <a:buSzPct val="99000"/>
              <a:buFont typeface="Wingdings" pitchFamily="2" charset="2"/>
              <a:buChar char="Ø"/>
              <a:defRPr/>
            </a:pPr>
            <a:endParaRPr lang="en-US" b="1" dirty="0">
              <a:solidFill>
                <a:srgbClr val="000066"/>
              </a:solidFill>
              <a:latin typeface="Trebuchet MS" pitchFamily="34" charset="0"/>
            </a:endParaRPr>
          </a:p>
          <a:p>
            <a:pPr marL="804863" indent="-531813">
              <a:lnSpc>
                <a:spcPct val="130000"/>
              </a:lnSpc>
              <a:spcBef>
                <a:spcPts val="1200"/>
              </a:spcBef>
              <a:buClr>
                <a:srgbClr val="FFC000"/>
              </a:buClr>
              <a:buSzPct val="99000"/>
              <a:buFont typeface="Wingdings" pitchFamily="2" charset="2"/>
              <a:buChar char="Ø"/>
              <a:defRPr/>
            </a:pPr>
            <a:endParaRPr lang="en-US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1560" y="6381328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0066"/>
                </a:solidFill>
                <a:latin typeface="Trebuchet MS" pitchFamily="34" charset="0"/>
              </a:rPr>
              <a:t>Los estudios métricos de la información en la evaluación científica.</a:t>
            </a:r>
            <a:endParaRPr lang="es-ES" sz="12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10" name="7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810344"/>
          </a:xfrm>
        </p:spPr>
        <p:txBody>
          <a:bodyPr>
            <a:noAutofit/>
          </a:bodyPr>
          <a:lstStyle/>
          <a:p>
            <a:pPr marL="788670" lvl="1" indent="-514350">
              <a:lnSpc>
                <a:spcPct val="130000"/>
              </a:lnSpc>
              <a:spcBef>
                <a:spcPts val="1200"/>
              </a:spcBef>
              <a:defRPr/>
            </a:pPr>
            <a:r>
              <a:rPr lang="es-ES" sz="2400" b="1" dirty="0" smtClean="0">
                <a:solidFill>
                  <a:srgbClr val="000066"/>
                </a:solidFill>
                <a:latin typeface="Trebuchet MS" pitchFamily="34" charset="0"/>
              </a:rPr>
              <a:t>3.2. Indicadores bibliométricos. UNIDIMENSIONALES</a:t>
            </a:r>
            <a:endParaRPr lang="es-ES" sz="24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13560"/>
            <a:ext cx="7416824" cy="413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538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100811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None/>
            </a:pPr>
            <a:endParaRPr lang="en-US" sz="1800" dirty="0">
              <a:solidFill>
                <a:srgbClr val="000066"/>
              </a:solidFill>
              <a:latin typeface="Trebuchet MS" pitchFamily="34" charset="0"/>
            </a:endParaRPr>
          </a:p>
          <a:p>
            <a:pPr marL="804863" indent="-531813">
              <a:lnSpc>
                <a:spcPct val="130000"/>
              </a:lnSpc>
              <a:spcBef>
                <a:spcPts val="1200"/>
              </a:spcBef>
              <a:buClr>
                <a:srgbClr val="FFC000"/>
              </a:buClr>
              <a:buSzPct val="99000"/>
              <a:buFont typeface="Wingdings" pitchFamily="2" charset="2"/>
              <a:buChar char="Ø"/>
              <a:defRPr/>
            </a:pPr>
            <a:endParaRPr lang="en-US" b="1" dirty="0">
              <a:solidFill>
                <a:srgbClr val="000066"/>
              </a:solidFill>
              <a:latin typeface="Trebuchet MS" pitchFamily="34" charset="0"/>
            </a:endParaRPr>
          </a:p>
          <a:p>
            <a:pPr marL="804863" indent="-531813">
              <a:lnSpc>
                <a:spcPct val="130000"/>
              </a:lnSpc>
              <a:spcBef>
                <a:spcPts val="1200"/>
              </a:spcBef>
              <a:buClr>
                <a:srgbClr val="FFC000"/>
              </a:buClr>
              <a:buSzPct val="99000"/>
              <a:buFont typeface="Wingdings" pitchFamily="2" charset="2"/>
              <a:buChar char="Ø"/>
              <a:defRPr/>
            </a:pPr>
            <a:endParaRPr lang="en-US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1560" y="6381328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0066"/>
                </a:solidFill>
                <a:latin typeface="Trebuchet MS" pitchFamily="34" charset="0"/>
              </a:rPr>
              <a:t>Los estudios métricos de la información en la evaluación científica.</a:t>
            </a:r>
            <a:endParaRPr lang="es-ES" sz="12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10" name="7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810344"/>
          </a:xfrm>
        </p:spPr>
        <p:txBody>
          <a:bodyPr>
            <a:noAutofit/>
          </a:bodyPr>
          <a:lstStyle/>
          <a:p>
            <a:pPr marL="788670" lvl="1" indent="-514350">
              <a:lnSpc>
                <a:spcPct val="130000"/>
              </a:lnSpc>
              <a:spcBef>
                <a:spcPts val="1200"/>
              </a:spcBef>
              <a:defRPr/>
            </a:pPr>
            <a:r>
              <a:rPr lang="es-ES" sz="2400" b="1" dirty="0" smtClean="0">
                <a:solidFill>
                  <a:srgbClr val="000066"/>
                </a:solidFill>
                <a:latin typeface="Trebuchet MS" pitchFamily="34" charset="0"/>
              </a:rPr>
              <a:t>3.2. Indicadores </a:t>
            </a:r>
            <a:r>
              <a:rPr lang="es-ES" sz="2400" b="1" dirty="0" err="1" smtClean="0">
                <a:solidFill>
                  <a:srgbClr val="000066"/>
                </a:solidFill>
                <a:latin typeface="Trebuchet MS" pitchFamily="34" charset="0"/>
              </a:rPr>
              <a:t>bibliométricos</a:t>
            </a:r>
            <a:r>
              <a:rPr lang="es-ES" sz="2400" b="1" dirty="0" smtClean="0">
                <a:solidFill>
                  <a:srgbClr val="000066"/>
                </a:solidFill>
                <a:latin typeface="Trebuchet MS" pitchFamily="34" charset="0"/>
              </a:rPr>
              <a:t>. MULTIDIMENSIONAL</a:t>
            </a:r>
            <a:endParaRPr lang="es-ES" sz="24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92999"/>
            <a:ext cx="8248756" cy="5460337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3995936" y="1196752"/>
            <a:ext cx="442798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None/>
            </a:pPr>
            <a:r>
              <a:rPr lang="es-ES_tradnl" dirty="0" smtClean="0">
                <a:solidFill>
                  <a:srgbClr val="000066"/>
                </a:solidFill>
                <a:latin typeface="Trebuchet MS" pitchFamily="34" charset="0"/>
              </a:rPr>
              <a:t>AC Sectores institucionales y temáticas (España, Biomedicina)</a:t>
            </a:r>
            <a:endParaRPr lang="es-ES_tradnl" dirty="0">
              <a:solidFill>
                <a:srgbClr val="000066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69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100811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None/>
            </a:pPr>
            <a:endParaRPr lang="en-US" sz="1800" dirty="0">
              <a:solidFill>
                <a:srgbClr val="000066"/>
              </a:solidFill>
              <a:latin typeface="Trebuchet MS" pitchFamily="34" charset="0"/>
            </a:endParaRPr>
          </a:p>
          <a:p>
            <a:pPr marL="804863" indent="-531813">
              <a:lnSpc>
                <a:spcPct val="130000"/>
              </a:lnSpc>
              <a:spcBef>
                <a:spcPts val="1200"/>
              </a:spcBef>
              <a:buClr>
                <a:srgbClr val="FFC000"/>
              </a:buClr>
              <a:buSzPct val="99000"/>
              <a:buFont typeface="Wingdings" pitchFamily="2" charset="2"/>
              <a:buChar char="Ø"/>
              <a:defRPr/>
            </a:pPr>
            <a:endParaRPr lang="en-US" b="1" dirty="0">
              <a:solidFill>
                <a:srgbClr val="000066"/>
              </a:solidFill>
              <a:latin typeface="Trebuchet MS" pitchFamily="34" charset="0"/>
            </a:endParaRPr>
          </a:p>
          <a:p>
            <a:pPr marL="804863" indent="-531813">
              <a:lnSpc>
                <a:spcPct val="130000"/>
              </a:lnSpc>
              <a:spcBef>
                <a:spcPts val="1200"/>
              </a:spcBef>
              <a:buClr>
                <a:srgbClr val="FFC000"/>
              </a:buClr>
              <a:buSzPct val="99000"/>
              <a:buFont typeface="Wingdings" pitchFamily="2" charset="2"/>
              <a:buChar char="Ø"/>
              <a:defRPr/>
            </a:pPr>
            <a:endParaRPr lang="en-US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1560" y="6381328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0066"/>
                </a:solidFill>
                <a:latin typeface="Trebuchet MS" pitchFamily="34" charset="0"/>
              </a:rPr>
              <a:t>Los estudios métricos de la información en la evaluación científica.</a:t>
            </a:r>
            <a:endParaRPr lang="es-ES" sz="12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10" name="7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810344"/>
          </a:xfrm>
        </p:spPr>
        <p:txBody>
          <a:bodyPr>
            <a:noAutofit/>
          </a:bodyPr>
          <a:lstStyle/>
          <a:p>
            <a:pPr marL="788670" lvl="1" indent="-514350">
              <a:lnSpc>
                <a:spcPct val="130000"/>
              </a:lnSpc>
              <a:spcBef>
                <a:spcPts val="1200"/>
              </a:spcBef>
              <a:defRPr/>
            </a:pPr>
            <a:r>
              <a:rPr lang="es-ES" sz="2400" b="1" dirty="0" smtClean="0">
                <a:solidFill>
                  <a:srgbClr val="000066"/>
                </a:solidFill>
                <a:latin typeface="Trebuchet MS" pitchFamily="34" charset="0"/>
              </a:rPr>
              <a:t>3.2. Indicadores </a:t>
            </a:r>
            <a:r>
              <a:rPr lang="es-ES" sz="2400" b="1" dirty="0" err="1" smtClean="0">
                <a:solidFill>
                  <a:srgbClr val="000066"/>
                </a:solidFill>
                <a:latin typeface="Trebuchet MS" pitchFamily="34" charset="0"/>
              </a:rPr>
              <a:t>bibliométricos</a:t>
            </a:r>
            <a:r>
              <a:rPr lang="es-ES" sz="2400" b="1" dirty="0" smtClean="0">
                <a:solidFill>
                  <a:srgbClr val="000066"/>
                </a:solidFill>
                <a:latin typeface="Trebuchet MS" pitchFamily="34" charset="0"/>
              </a:rPr>
              <a:t>. CONEXIONISTAS</a:t>
            </a:r>
            <a:endParaRPr lang="es-ES" sz="24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923" y="1196751"/>
            <a:ext cx="6076485" cy="509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586605" y="1340768"/>
            <a:ext cx="3265315" cy="66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None/>
            </a:pPr>
            <a:r>
              <a:rPr lang="es-ES_tradnl" dirty="0" smtClean="0">
                <a:solidFill>
                  <a:srgbClr val="000066"/>
                </a:solidFill>
                <a:latin typeface="Trebuchet MS" pitchFamily="34" charset="0"/>
              </a:rPr>
              <a:t>Colaboración científica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None/>
            </a:pPr>
            <a:r>
              <a:rPr lang="es-ES_tradnl" dirty="0" smtClean="0">
                <a:solidFill>
                  <a:srgbClr val="000066"/>
                </a:solidFill>
                <a:latin typeface="Trebuchet MS" pitchFamily="34" charset="0"/>
              </a:rPr>
              <a:t>Perú-USA</a:t>
            </a:r>
            <a:endParaRPr lang="es-ES_tradnl" dirty="0">
              <a:solidFill>
                <a:srgbClr val="000066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1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882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None/>
            </a:pPr>
            <a:r>
              <a:rPr lang="es-ES_tradnl" b="1" dirty="0" smtClean="0">
                <a:solidFill>
                  <a:srgbClr val="000066"/>
                </a:solidFill>
                <a:latin typeface="Trebuchet MS" pitchFamily="34" charset="0"/>
              </a:rPr>
              <a:t>Características</a:t>
            </a:r>
          </a:p>
          <a:p>
            <a:pPr marL="442913" indent="-263525">
              <a:lnSpc>
                <a:spcPct val="130000"/>
              </a:lnSpc>
              <a:spcBef>
                <a:spcPts val="12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200" dirty="0">
              <a:solidFill>
                <a:srgbClr val="000066"/>
              </a:solidFill>
              <a:latin typeface="Trebuchet MS" pitchFamily="34" charset="0"/>
            </a:endParaRPr>
          </a:p>
          <a:p>
            <a:pPr marL="804863" indent="-531813" eaLnBrk="0" hangingPunct="0">
              <a:spcBef>
                <a:spcPts val="900"/>
              </a:spcBef>
              <a:spcAft>
                <a:spcPts val="900"/>
              </a:spcAft>
              <a:buClr>
                <a:srgbClr val="FFC000"/>
              </a:buClr>
              <a:buSzPct val="99000"/>
              <a:buFont typeface="Wingdings" pitchFamily="2" charset="2"/>
              <a:buChar char="Ø"/>
            </a:pPr>
            <a:r>
              <a:rPr lang="es-ES" b="1" dirty="0" smtClean="0">
                <a:solidFill>
                  <a:srgbClr val="000066"/>
                </a:solidFill>
                <a:latin typeface="Trebuchet MS" pitchFamily="34" charset="0"/>
              </a:rPr>
              <a:t>Parcialidad</a:t>
            </a:r>
          </a:p>
          <a:p>
            <a:pPr marL="804863" indent="-531813" eaLnBrk="0" hangingPunct="0">
              <a:spcBef>
                <a:spcPts val="900"/>
              </a:spcBef>
              <a:spcAft>
                <a:spcPts val="900"/>
              </a:spcAft>
              <a:buClr>
                <a:srgbClr val="FFC000"/>
              </a:buClr>
              <a:buSzPct val="99000"/>
              <a:buFont typeface="Wingdings" pitchFamily="2" charset="2"/>
              <a:buChar char="Ø"/>
            </a:pPr>
            <a:r>
              <a:rPr lang="es-ES" b="1" dirty="0" smtClean="0">
                <a:solidFill>
                  <a:srgbClr val="000066"/>
                </a:solidFill>
                <a:latin typeface="Trebuchet MS" pitchFamily="34" charset="0"/>
              </a:rPr>
              <a:t>Convergencia</a:t>
            </a:r>
          </a:p>
          <a:p>
            <a:pPr marL="804863" indent="-531813" eaLnBrk="0" hangingPunct="0">
              <a:spcBef>
                <a:spcPts val="900"/>
              </a:spcBef>
              <a:spcAft>
                <a:spcPts val="900"/>
              </a:spcAft>
              <a:buClr>
                <a:srgbClr val="FFC000"/>
              </a:buClr>
              <a:buSzPct val="99000"/>
              <a:buFont typeface="Wingdings" pitchFamily="2" charset="2"/>
              <a:buChar char="Ø"/>
            </a:pPr>
            <a:r>
              <a:rPr lang="es-ES" b="1" dirty="0" smtClean="0">
                <a:solidFill>
                  <a:srgbClr val="000066"/>
                </a:solidFill>
                <a:latin typeface="Trebuchet MS" pitchFamily="34" charset="0"/>
              </a:rPr>
              <a:t>Relatividad</a:t>
            </a:r>
          </a:p>
          <a:p>
            <a:pPr marL="804863" indent="-531813">
              <a:lnSpc>
                <a:spcPct val="130000"/>
              </a:lnSpc>
              <a:spcBef>
                <a:spcPts val="1200"/>
              </a:spcBef>
              <a:buClr>
                <a:srgbClr val="FFC000"/>
              </a:buClr>
              <a:buSzPct val="99000"/>
              <a:buFont typeface="Wingdings" pitchFamily="2" charset="2"/>
              <a:buChar char="Ø"/>
              <a:defRPr/>
            </a:pPr>
            <a:endParaRPr lang="en-US" b="1" dirty="0">
              <a:solidFill>
                <a:srgbClr val="000066"/>
              </a:solidFill>
              <a:latin typeface="Trebuchet MS" pitchFamily="34" charset="0"/>
            </a:endParaRPr>
          </a:p>
          <a:p>
            <a:pPr marL="804863" indent="-531813">
              <a:lnSpc>
                <a:spcPct val="130000"/>
              </a:lnSpc>
              <a:spcBef>
                <a:spcPts val="1200"/>
              </a:spcBef>
              <a:buClr>
                <a:srgbClr val="FFC000"/>
              </a:buClr>
              <a:buSzPct val="99000"/>
              <a:buFont typeface="Wingdings" pitchFamily="2" charset="2"/>
              <a:buChar char="Ø"/>
              <a:defRPr/>
            </a:pPr>
            <a:endParaRPr lang="en-US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1560" y="6381328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0066"/>
                </a:solidFill>
                <a:latin typeface="Trebuchet MS" pitchFamily="34" charset="0"/>
              </a:rPr>
              <a:t>Los estudios métricos de la información en la evaluación científica.</a:t>
            </a:r>
            <a:endParaRPr lang="es-ES" sz="12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10" name="7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810344"/>
          </a:xfrm>
        </p:spPr>
        <p:txBody>
          <a:bodyPr>
            <a:noAutofit/>
          </a:bodyPr>
          <a:lstStyle/>
          <a:p>
            <a:pPr marL="788670" lvl="1" indent="-514350">
              <a:lnSpc>
                <a:spcPct val="130000"/>
              </a:lnSpc>
              <a:spcBef>
                <a:spcPts val="1200"/>
              </a:spcBef>
              <a:defRPr/>
            </a:pPr>
            <a:r>
              <a:rPr lang="es-ES" sz="2400" b="1" dirty="0" smtClean="0">
                <a:solidFill>
                  <a:srgbClr val="000066"/>
                </a:solidFill>
                <a:latin typeface="Trebuchet MS" pitchFamily="34" charset="0"/>
              </a:rPr>
              <a:t>3.2. Indicadores bibliométricos</a:t>
            </a:r>
            <a:endParaRPr lang="es-ES" sz="24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19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882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None/>
            </a:pPr>
            <a:r>
              <a:rPr lang="es-ES_tradnl" b="1" dirty="0" smtClean="0">
                <a:solidFill>
                  <a:srgbClr val="000066"/>
                </a:solidFill>
                <a:latin typeface="Trebuchet MS" pitchFamily="34" charset="0"/>
              </a:rPr>
              <a:t>Indicadores de </a:t>
            </a:r>
            <a:r>
              <a:rPr lang="es-ES_tradnl" b="1" dirty="0" smtClean="0">
                <a:solidFill>
                  <a:srgbClr val="FF0000"/>
                </a:solidFill>
                <a:latin typeface="Trebuchet MS" pitchFamily="34" charset="0"/>
              </a:rPr>
              <a:t>actividad científica </a:t>
            </a:r>
          </a:p>
          <a:p>
            <a:pPr marL="342900" lvl="1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</a:pPr>
            <a:r>
              <a:rPr lang="es-ES_tradnl" sz="2400" dirty="0">
                <a:solidFill>
                  <a:srgbClr val="000066"/>
                </a:solidFill>
                <a:latin typeface="Trebuchet MS" pitchFamily="34" charset="0"/>
              </a:rPr>
              <a:t>Número de documentos </a:t>
            </a:r>
            <a:r>
              <a:rPr lang="es-ES_tradnl" sz="2400" dirty="0" smtClean="0">
                <a:solidFill>
                  <a:srgbClr val="000066"/>
                </a:solidFill>
                <a:latin typeface="Trebuchet MS" pitchFamily="34" charset="0"/>
              </a:rPr>
              <a:t>publicados. Evolución temporal</a:t>
            </a:r>
          </a:p>
          <a:p>
            <a:pPr marL="615950" lvl="2" indent="111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</a:pPr>
            <a:r>
              <a:rPr lang="es-ES_tradnl" sz="2100" dirty="0">
                <a:solidFill>
                  <a:srgbClr val="000066"/>
                </a:solidFill>
                <a:latin typeface="Trebuchet MS" pitchFamily="34" charset="0"/>
              </a:rPr>
              <a:t>	</a:t>
            </a:r>
            <a:r>
              <a:rPr lang="es-ES_tradnl" sz="2100" dirty="0" smtClean="0">
                <a:solidFill>
                  <a:srgbClr val="000066"/>
                </a:solidFill>
                <a:latin typeface="Trebuchet MS" pitchFamily="34" charset="0"/>
              </a:rPr>
              <a:t>Incremento del periodo</a:t>
            </a:r>
          </a:p>
          <a:p>
            <a:pPr marL="615950" lvl="2" indent="111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</a:pPr>
            <a:r>
              <a:rPr lang="es-ES_tradnl" sz="2100" dirty="0">
                <a:solidFill>
                  <a:srgbClr val="000066"/>
                </a:solidFill>
                <a:latin typeface="Trebuchet MS" pitchFamily="34" charset="0"/>
              </a:rPr>
              <a:t>	</a:t>
            </a:r>
            <a:r>
              <a:rPr lang="es-ES_tradnl" sz="2100" dirty="0" smtClean="0">
                <a:solidFill>
                  <a:srgbClr val="000066"/>
                </a:solidFill>
                <a:latin typeface="Trebuchet MS" pitchFamily="34" charset="0"/>
              </a:rPr>
              <a:t>Variación interanual</a:t>
            </a:r>
          </a:p>
          <a:p>
            <a:pPr marL="342900" lvl="1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</a:pPr>
            <a:r>
              <a:rPr lang="es-ES_tradnl" sz="2400" dirty="0" smtClean="0">
                <a:solidFill>
                  <a:srgbClr val="000066"/>
                </a:solidFill>
                <a:latin typeface="Trebuchet MS" pitchFamily="34" charset="0"/>
              </a:rPr>
              <a:t>Tipología documental</a:t>
            </a:r>
          </a:p>
          <a:p>
            <a:pPr marL="342900" lvl="1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</a:pPr>
            <a:r>
              <a:rPr lang="es-ES_tradnl" sz="2400" dirty="0" smtClean="0">
                <a:solidFill>
                  <a:srgbClr val="000066"/>
                </a:solidFill>
                <a:latin typeface="Trebuchet MS" pitchFamily="34" charset="0"/>
              </a:rPr>
              <a:t>Idioma</a:t>
            </a:r>
          </a:p>
          <a:p>
            <a:pPr marL="342900" lvl="1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</a:pPr>
            <a:r>
              <a:rPr lang="es-ES_tradnl" sz="2400" dirty="0" smtClean="0">
                <a:solidFill>
                  <a:srgbClr val="000066"/>
                </a:solidFill>
                <a:latin typeface="Trebuchet MS" pitchFamily="34" charset="0"/>
              </a:rPr>
              <a:t>Temática (de las revistas, de los documentos)</a:t>
            </a:r>
          </a:p>
          <a:p>
            <a:pPr marL="342900" lvl="1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</a:pPr>
            <a:r>
              <a:rPr lang="es-ES_tradnl" sz="2400" dirty="0" smtClean="0">
                <a:solidFill>
                  <a:srgbClr val="000066"/>
                </a:solidFill>
                <a:latin typeface="Trebuchet MS" pitchFamily="34" charset="0"/>
              </a:rPr>
              <a:t>Dispersión/concentración de las publicaciones (Bradford)</a:t>
            </a:r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None/>
            </a:pPr>
            <a:endParaRPr lang="es-ES_tradnl" sz="2400" dirty="0" smtClean="0">
              <a:solidFill>
                <a:srgbClr val="000066"/>
              </a:solidFill>
              <a:latin typeface="Trebuchet MS" pitchFamily="34" charset="0"/>
            </a:endParaRPr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None/>
            </a:pPr>
            <a:endParaRPr lang="es-ES_tradnl" sz="2400" dirty="0">
              <a:solidFill>
                <a:srgbClr val="000066"/>
              </a:solidFill>
              <a:latin typeface="Trebuchet MS" pitchFamily="34" charset="0"/>
            </a:endParaRPr>
          </a:p>
          <a:p>
            <a:pPr marL="804863" indent="-531813">
              <a:lnSpc>
                <a:spcPct val="130000"/>
              </a:lnSpc>
              <a:spcBef>
                <a:spcPts val="1200"/>
              </a:spcBef>
              <a:buClr>
                <a:srgbClr val="FFC000"/>
              </a:buClr>
              <a:buSzPct val="99000"/>
              <a:buFont typeface="Wingdings" pitchFamily="2" charset="2"/>
              <a:buChar char="Ø"/>
              <a:defRPr/>
            </a:pPr>
            <a:endParaRPr lang="en-US" b="1" dirty="0">
              <a:solidFill>
                <a:srgbClr val="000066"/>
              </a:solidFill>
              <a:latin typeface="Trebuchet MS" pitchFamily="34" charset="0"/>
            </a:endParaRPr>
          </a:p>
          <a:p>
            <a:pPr marL="804863" indent="-531813">
              <a:lnSpc>
                <a:spcPct val="130000"/>
              </a:lnSpc>
              <a:spcBef>
                <a:spcPts val="1200"/>
              </a:spcBef>
              <a:buClr>
                <a:srgbClr val="FFC000"/>
              </a:buClr>
              <a:buSzPct val="99000"/>
              <a:buFont typeface="Wingdings" pitchFamily="2" charset="2"/>
              <a:buChar char="Ø"/>
              <a:defRPr/>
            </a:pPr>
            <a:endParaRPr lang="en-US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1560" y="6381328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0066"/>
                </a:solidFill>
                <a:latin typeface="Trebuchet MS" pitchFamily="34" charset="0"/>
              </a:rPr>
              <a:t>Los estudios métricos de la información en la evaluación científica.</a:t>
            </a:r>
            <a:endParaRPr lang="es-ES" sz="12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10" name="7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810344"/>
          </a:xfrm>
        </p:spPr>
        <p:txBody>
          <a:bodyPr>
            <a:noAutofit/>
          </a:bodyPr>
          <a:lstStyle/>
          <a:p>
            <a:pPr marL="788670" lvl="1" indent="-514350">
              <a:lnSpc>
                <a:spcPct val="130000"/>
              </a:lnSpc>
              <a:spcBef>
                <a:spcPts val="1200"/>
              </a:spcBef>
              <a:defRPr/>
            </a:pPr>
            <a:r>
              <a:rPr lang="es-ES" sz="2400" b="1" dirty="0" smtClean="0">
                <a:solidFill>
                  <a:srgbClr val="000066"/>
                </a:solidFill>
                <a:latin typeface="Trebuchet MS" pitchFamily="34" charset="0"/>
              </a:rPr>
              <a:t>3.2. Indicadores bibliométricos. Clasificación</a:t>
            </a:r>
            <a:endParaRPr lang="es-ES" sz="24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77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960208"/>
          </a:xfrm>
        </p:spPr>
        <p:txBody>
          <a:bodyPr>
            <a:normAutofit/>
          </a:bodyPr>
          <a:lstStyle/>
          <a:p>
            <a:pPr marL="788670" lvl="1" indent="-514350">
              <a:lnSpc>
                <a:spcPct val="130000"/>
              </a:lnSpc>
              <a:spcBef>
                <a:spcPts val="1200"/>
              </a:spcBef>
              <a:buSzPct val="99000"/>
              <a:buNone/>
              <a:defRPr/>
            </a:pPr>
            <a:r>
              <a:rPr lang="es-ES" sz="2400" dirty="0" smtClean="0">
                <a:solidFill>
                  <a:srgbClr val="000066"/>
                </a:solidFill>
                <a:latin typeface="Trebuchet MS" pitchFamily="34" charset="0"/>
                <a:ea typeface="+mj-ea"/>
                <a:cs typeface="+mj-cs"/>
              </a:rPr>
              <a:t>3.1. Metodología para la obtención y el tratamiento de los datos</a:t>
            </a:r>
          </a:p>
          <a:p>
            <a:pPr marL="788670" lvl="1" indent="-514350">
              <a:lnSpc>
                <a:spcPct val="130000"/>
              </a:lnSpc>
              <a:spcBef>
                <a:spcPts val="1200"/>
              </a:spcBef>
              <a:buSzPct val="99000"/>
              <a:buNone/>
              <a:defRPr/>
            </a:pPr>
            <a:r>
              <a:rPr lang="es-ES" sz="2400" dirty="0" smtClean="0">
                <a:solidFill>
                  <a:srgbClr val="000066"/>
                </a:solidFill>
                <a:latin typeface="Trebuchet MS" pitchFamily="34" charset="0"/>
                <a:ea typeface="+mj-ea"/>
                <a:cs typeface="+mj-cs"/>
              </a:rPr>
              <a:t>3.2. Indicadores bibliométricos</a:t>
            </a:r>
          </a:p>
          <a:p>
            <a:pPr marL="787400" lvl="1" indent="-255588">
              <a:lnSpc>
                <a:spcPct val="130000"/>
              </a:lnSpc>
              <a:spcBef>
                <a:spcPts val="1200"/>
              </a:spcBef>
              <a:buSzPct val="99000"/>
              <a:buNone/>
              <a:defRPr/>
            </a:pPr>
            <a:r>
              <a:rPr lang="es-ES" sz="2000" dirty="0" smtClean="0">
                <a:solidFill>
                  <a:srgbClr val="000066"/>
                </a:solidFill>
                <a:latin typeface="Trebuchet MS" pitchFamily="34" charset="0"/>
                <a:ea typeface="+mj-ea"/>
                <a:cs typeface="+mj-cs"/>
              </a:rPr>
              <a:t>3.2.1. Definición y características</a:t>
            </a:r>
          </a:p>
          <a:p>
            <a:pPr marL="787400" lvl="1" indent="-255588">
              <a:lnSpc>
                <a:spcPct val="130000"/>
              </a:lnSpc>
              <a:spcBef>
                <a:spcPts val="1200"/>
              </a:spcBef>
              <a:buSzPct val="99000"/>
              <a:buNone/>
              <a:defRPr/>
            </a:pPr>
            <a:r>
              <a:rPr lang="es-ES" sz="2000" dirty="0" smtClean="0">
                <a:solidFill>
                  <a:srgbClr val="000066"/>
                </a:solidFill>
                <a:latin typeface="Trebuchet MS" pitchFamily="34" charset="0"/>
                <a:ea typeface="+mj-ea"/>
                <a:cs typeface="+mj-cs"/>
              </a:rPr>
              <a:t>3.2.2. Clasificación de los indicadores</a:t>
            </a:r>
          </a:p>
          <a:p>
            <a:pPr marL="787400" lvl="1" indent="17463">
              <a:lnSpc>
                <a:spcPct val="130000"/>
              </a:lnSpc>
              <a:spcBef>
                <a:spcPts val="1200"/>
              </a:spcBef>
              <a:buSzPct val="99000"/>
              <a:buNone/>
              <a:defRPr/>
            </a:pPr>
            <a:r>
              <a:rPr lang="es-ES" sz="1800" dirty="0" smtClean="0">
                <a:solidFill>
                  <a:srgbClr val="000066"/>
                </a:solidFill>
                <a:latin typeface="Trebuchet MS" pitchFamily="34" charset="0"/>
                <a:ea typeface="+mj-ea"/>
                <a:cs typeface="+mj-cs"/>
              </a:rPr>
              <a:t>- Indicadores de producción científica</a:t>
            </a:r>
          </a:p>
          <a:p>
            <a:pPr marL="787400" lvl="1" indent="17463">
              <a:lnSpc>
                <a:spcPct val="130000"/>
              </a:lnSpc>
              <a:spcBef>
                <a:spcPts val="1200"/>
              </a:spcBef>
              <a:buSzPct val="99000"/>
              <a:buNone/>
              <a:defRPr/>
            </a:pPr>
            <a:r>
              <a:rPr lang="es-ES" sz="1800" dirty="0">
                <a:solidFill>
                  <a:srgbClr val="000066"/>
                </a:solidFill>
                <a:latin typeface="Trebuchet MS" pitchFamily="34" charset="0"/>
                <a:ea typeface="+mj-ea"/>
                <a:cs typeface="+mj-cs"/>
              </a:rPr>
              <a:t>-</a:t>
            </a:r>
            <a:r>
              <a:rPr lang="es-ES" sz="1800" dirty="0" smtClean="0">
                <a:solidFill>
                  <a:srgbClr val="000066"/>
                </a:solidFill>
                <a:latin typeface="Trebuchet MS" pitchFamily="34" charset="0"/>
                <a:ea typeface="+mj-ea"/>
                <a:cs typeface="+mj-cs"/>
              </a:rPr>
              <a:t> Indicadores de colaboración</a:t>
            </a:r>
          </a:p>
          <a:p>
            <a:pPr marL="787400" lvl="1" indent="17463">
              <a:lnSpc>
                <a:spcPct val="130000"/>
              </a:lnSpc>
              <a:spcBef>
                <a:spcPts val="1200"/>
              </a:spcBef>
              <a:buSzPct val="99000"/>
              <a:buNone/>
              <a:defRPr/>
            </a:pPr>
            <a:r>
              <a:rPr lang="es-ES" sz="1800" dirty="0">
                <a:solidFill>
                  <a:srgbClr val="000066"/>
                </a:solidFill>
                <a:latin typeface="Trebuchet MS" pitchFamily="34" charset="0"/>
                <a:ea typeface="+mj-ea"/>
                <a:cs typeface="+mj-cs"/>
              </a:rPr>
              <a:t>-</a:t>
            </a:r>
            <a:r>
              <a:rPr lang="es-ES" sz="1800" dirty="0" smtClean="0">
                <a:solidFill>
                  <a:srgbClr val="000066"/>
                </a:solidFill>
                <a:latin typeface="Trebuchet MS" pitchFamily="34" charset="0"/>
                <a:ea typeface="+mj-ea"/>
                <a:cs typeface="+mj-cs"/>
              </a:rPr>
              <a:t> Indicadores de impacto</a:t>
            </a:r>
          </a:p>
          <a:p>
            <a:pPr marL="787400" lvl="1" indent="17463">
              <a:lnSpc>
                <a:spcPct val="130000"/>
              </a:lnSpc>
              <a:spcBef>
                <a:spcPts val="1200"/>
              </a:spcBef>
              <a:buSzPct val="99000"/>
              <a:buNone/>
              <a:defRPr/>
            </a:pPr>
            <a:r>
              <a:rPr lang="es-ES" sz="1800" dirty="0">
                <a:solidFill>
                  <a:srgbClr val="000066"/>
                </a:solidFill>
                <a:latin typeface="Trebuchet MS" pitchFamily="34" charset="0"/>
                <a:ea typeface="+mj-ea"/>
                <a:cs typeface="+mj-cs"/>
              </a:rPr>
              <a:t>-</a:t>
            </a:r>
            <a:r>
              <a:rPr lang="es-ES" sz="1800" dirty="0" smtClean="0">
                <a:solidFill>
                  <a:srgbClr val="000066"/>
                </a:solidFill>
                <a:latin typeface="Trebuchet MS" pitchFamily="34" charset="0"/>
                <a:ea typeface="+mj-ea"/>
                <a:cs typeface="+mj-cs"/>
              </a:rPr>
              <a:t> Indicadores de visibilidad</a:t>
            </a: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600" b="1" dirty="0" smtClean="0">
                <a:solidFill>
                  <a:srgbClr val="000066"/>
                </a:solidFill>
                <a:latin typeface="Trebuchet MS" pitchFamily="34" charset="0"/>
              </a:rPr>
              <a:t>Tema 3.  Contenidos</a:t>
            </a:r>
            <a:endParaRPr lang="es-ES" sz="2600" b="1" dirty="0" smtClean="0">
              <a:solidFill>
                <a:srgbClr val="000066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560" y="6381328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0066"/>
                </a:solidFill>
                <a:latin typeface="Trebuchet MS" pitchFamily="34" charset="0"/>
              </a:rPr>
              <a:t>Los estudios métricos de la información en la evaluación científica.</a:t>
            </a:r>
            <a:endParaRPr lang="es-ES" sz="12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464496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None/>
            </a:pPr>
            <a:r>
              <a:rPr lang="es-ES_tradnl" b="1" dirty="0" smtClean="0">
                <a:solidFill>
                  <a:srgbClr val="000066"/>
                </a:solidFill>
                <a:latin typeface="Trebuchet MS" pitchFamily="34" charset="0"/>
              </a:rPr>
              <a:t>Indicadores de </a:t>
            </a:r>
            <a:r>
              <a:rPr lang="es-ES_tradnl" b="1" dirty="0" smtClean="0"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</a:rPr>
              <a:t>colaboración</a:t>
            </a:r>
            <a:r>
              <a:rPr lang="es-ES_tradnl" b="1" dirty="0" smtClean="0">
                <a:solidFill>
                  <a:srgbClr val="000066"/>
                </a:solidFill>
                <a:latin typeface="Trebuchet MS" pitchFamily="34" charset="0"/>
              </a:rPr>
              <a:t>. Colaboración entre autores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None/>
            </a:pPr>
            <a:endParaRPr lang="es-ES_tradnl" b="1" dirty="0" smtClean="0">
              <a:solidFill>
                <a:srgbClr val="000066"/>
              </a:solidFill>
              <a:latin typeface="Trebuchet MS" pitchFamily="34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None/>
            </a:pPr>
            <a:r>
              <a:rPr lang="es-ES_tradnl" b="1" dirty="0" smtClean="0">
                <a:solidFill>
                  <a:srgbClr val="000066"/>
                </a:solidFill>
                <a:latin typeface="Trebuchet MS" pitchFamily="34" charset="0"/>
              </a:rPr>
              <a:t>Indicadores: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s-ES_tradnl" b="1" dirty="0" smtClean="0">
                <a:solidFill>
                  <a:srgbClr val="000066"/>
                </a:solidFill>
                <a:latin typeface="Trebuchet MS" pitchFamily="34" charset="0"/>
              </a:rPr>
              <a:t>Índice de coautoría </a:t>
            </a:r>
            <a:r>
              <a:rPr lang="es-ES_tradnl" dirty="0" smtClean="0">
                <a:solidFill>
                  <a:srgbClr val="000066"/>
                </a:solidFill>
                <a:latin typeface="Trebuchet MS" pitchFamily="34" charset="0"/>
              </a:rPr>
              <a:t>(promedio de firmas por documento) 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s-ES_tradnl" b="1" dirty="0" smtClean="0">
                <a:solidFill>
                  <a:srgbClr val="000066"/>
                </a:solidFill>
                <a:latin typeface="Trebuchet MS" pitchFamily="34" charset="0"/>
              </a:rPr>
              <a:t>Grado de colaboración </a:t>
            </a:r>
            <a:r>
              <a:rPr lang="es-ES_tradnl" dirty="0" smtClean="0">
                <a:solidFill>
                  <a:srgbClr val="000066"/>
                </a:solidFill>
                <a:latin typeface="Trebuchet MS" pitchFamily="34" charset="0"/>
              </a:rPr>
              <a:t>(% de documentos firmados por dos o más autores)</a:t>
            </a:r>
            <a:endParaRPr lang="en-US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1560" y="6381328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0066"/>
                </a:solidFill>
                <a:latin typeface="Trebuchet MS" pitchFamily="34" charset="0"/>
              </a:rPr>
              <a:t>Los estudios métricos de la información en la evaluación científica.</a:t>
            </a:r>
            <a:endParaRPr lang="es-ES" sz="12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10" name="7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810344"/>
          </a:xfrm>
        </p:spPr>
        <p:txBody>
          <a:bodyPr>
            <a:noAutofit/>
          </a:bodyPr>
          <a:lstStyle/>
          <a:p>
            <a:pPr marL="788670" lvl="1" indent="-514350">
              <a:lnSpc>
                <a:spcPct val="130000"/>
              </a:lnSpc>
              <a:spcBef>
                <a:spcPts val="1200"/>
              </a:spcBef>
              <a:defRPr/>
            </a:pPr>
            <a:r>
              <a:rPr lang="es-ES" sz="2400" b="1" dirty="0" smtClean="0">
                <a:solidFill>
                  <a:srgbClr val="000066"/>
                </a:solidFill>
                <a:latin typeface="Trebuchet MS" pitchFamily="34" charset="0"/>
              </a:rPr>
              <a:t>3.2. Indicadores bibliométricos. Clasificación</a:t>
            </a:r>
            <a:endParaRPr lang="es-ES" sz="24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85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8424936" cy="4967158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None/>
            </a:pPr>
            <a:r>
              <a:rPr lang="es-ES_tradnl" sz="1800" dirty="0" smtClean="0">
                <a:solidFill>
                  <a:srgbClr val="000066"/>
                </a:solidFill>
                <a:latin typeface="Trebuchet MS" pitchFamily="34" charset="0"/>
              </a:rPr>
              <a:t> Colaboración entre autores</a:t>
            </a:r>
          </a:p>
          <a:p>
            <a:pPr>
              <a:buNone/>
            </a:pPr>
            <a:r>
              <a:rPr lang="es-ES_tradnl" b="1" dirty="0" smtClean="0">
                <a:solidFill>
                  <a:srgbClr val="000066"/>
                </a:solidFill>
                <a:latin typeface="Trebuchet MS" pitchFamily="34" charset="0"/>
              </a:rPr>
              <a:t> </a:t>
            </a:r>
            <a:endParaRPr lang="es-ES" b="1" dirty="0" smtClean="0">
              <a:solidFill>
                <a:srgbClr val="000066"/>
              </a:solidFill>
              <a:latin typeface="Trebuchet MS" pitchFamily="34" charset="0"/>
            </a:endParaRPr>
          </a:p>
          <a:p>
            <a:pPr marL="804863" indent="-531813" eaLnBrk="0" hangingPunct="0">
              <a:spcBef>
                <a:spcPts val="900"/>
              </a:spcBef>
              <a:spcAft>
                <a:spcPts val="900"/>
              </a:spcAft>
              <a:buClr>
                <a:srgbClr val="FFC000"/>
              </a:buClr>
              <a:buSzPct val="99000"/>
              <a:buFont typeface="Wingdings" pitchFamily="2" charset="2"/>
              <a:buChar char="§"/>
            </a:pPr>
            <a:endParaRPr lang="es-ES" b="1" dirty="0" smtClean="0">
              <a:solidFill>
                <a:srgbClr val="000066"/>
              </a:solidFill>
              <a:latin typeface="Trebuchet MS" pitchFamily="34" charset="0"/>
            </a:endParaRPr>
          </a:p>
          <a:p>
            <a:pPr marL="804863" indent="-531813">
              <a:lnSpc>
                <a:spcPct val="130000"/>
              </a:lnSpc>
              <a:spcBef>
                <a:spcPts val="1200"/>
              </a:spcBef>
              <a:buClr>
                <a:srgbClr val="FFC000"/>
              </a:buClr>
              <a:buSzPct val="99000"/>
              <a:buFont typeface="Wingdings" pitchFamily="2" charset="2"/>
              <a:buChar char="Ø"/>
              <a:defRPr/>
            </a:pPr>
            <a:endParaRPr lang="en-US" b="1" dirty="0">
              <a:solidFill>
                <a:srgbClr val="000066"/>
              </a:solidFill>
              <a:latin typeface="Trebuchet MS" pitchFamily="34" charset="0"/>
            </a:endParaRPr>
          </a:p>
          <a:p>
            <a:pPr marL="804863" indent="-531813">
              <a:lnSpc>
                <a:spcPct val="130000"/>
              </a:lnSpc>
              <a:spcBef>
                <a:spcPts val="1200"/>
              </a:spcBef>
              <a:buClr>
                <a:srgbClr val="FFC000"/>
              </a:buClr>
              <a:buSzPct val="99000"/>
              <a:buFont typeface="Wingdings" pitchFamily="2" charset="2"/>
              <a:buChar char="Ø"/>
              <a:defRPr/>
            </a:pPr>
            <a:endParaRPr lang="en-US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1560" y="6381328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0066"/>
                </a:solidFill>
                <a:latin typeface="Trebuchet MS" pitchFamily="34" charset="0"/>
              </a:rPr>
              <a:t>Los estudios métricos de la información en la evaluación científica.</a:t>
            </a:r>
            <a:endParaRPr lang="es-ES" sz="12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16" y="1700808"/>
            <a:ext cx="728346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7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810344"/>
          </a:xfrm>
        </p:spPr>
        <p:txBody>
          <a:bodyPr>
            <a:noAutofit/>
          </a:bodyPr>
          <a:lstStyle/>
          <a:p>
            <a:pPr marL="788670" lvl="1" indent="-514350">
              <a:lnSpc>
                <a:spcPct val="130000"/>
              </a:lnSpc>
              <a:spcBef>
                <a:spcPts val="1200"/>
              </a:spcBef>
              <a:defRPr/>
            </a:pPr>
            <a:r>
              <a:rPr lang="es-ES" sz="2400" b="1" dirty="0" smtClean="0">
                <a:solidFill>
                  <a:srgbClr val="000066"/>
                </a:solidFill>
                <a:latin typeface="Trebuchet MS" pitchFamily="34" charset="0"/>
              </a:rPr>
              <a:t>3.2. Indicadores bibliométricos. Clasificación</a:t>
            </a:r>
            <a:endParaRPr lang="es-ES" sz="24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01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464496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None/>
            </a:pPr>
            <a:r>
              <a:rPr lang="es-ES_tradnl" b="1" dirty="0" smtClean="0">
                <a:solidFill>
                  <a:srgbClr val="000066"/>
                </a:solidFill>
                <a:latin typeface="Trebuchet MS" pitchFamily="34" charset="0"/>
              </a:rPr>
              <a:t>Indicadores de </a:t>
            </a:r>
            <a:r>
              <a:rPr lang="es-ES_tradnl" b="1" dirty="0" smtClean="0"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</a:rPr>
              <a:t>colaboración</a:t>
            </a:r>
            <a:r>
              <a:rPr lang="es-ES_tradnl" b="1" dirty="0" smtClean="0">
                <a:solidFill>
                  <a:srgbClr val="000066"/>
                </a:solidFill>
                <a:latin typeface="Trebuchet MS" pitchFamily="34" charset="0"/>
              </a:rPr>
              <a:t>. Colaboración entre instituciones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None/>
            </a:pPr>
            <a:r>
              <a:rPr lang="es-ES_tradnl" b="1" dirty="0" smtClean="0">
                <a:solidFill>
                  <a:srgbClr val="000066"/>
                </a:solidFill>
                <a:latin typeface="Trebuchet MS" pitchFamily="34" charset="0"/>
              </a:rPr>
              <a:t>Indicadores: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s-ES_tradnl" b="1" dirty="0" smtClean="0">
                <a:solidFill>
                  <a:srgbClr val="000066"/>
                </a:solidFill>
                <a:latin typeface="Trebuchet MS" pitchFamily="34" charset="0"/>
              </a:rPr>
              <a:t>Tasa de colaboración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§"/>
            </a:pPr>
            <a:endParaRPr lang="es-ES_tradnl" b="1" dirty="0">
              <a:solidFill>
                <a:srgbClr val="000066"/>
              </a:solidFill>
              <a:latin typeface="Trebuchet MS" pitchFamily="34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1560" y="6381328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0066"/>
                </a:solidFill>
                <a:latin typeface="Trebuchet MS" pitchFamily="34" charset="0"/>
              </a:rPr>
              <a:t>Los estudios métricos de la información en la evaluación científica.</a:t>
            </a:r>
            <a:endParaRPr lang="es-ES" sz="12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10" name="7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810344"/>
          </a:xfrm>
        </p:spPr>
        <p:txBody>
          <a:bodyPr>
            <a:noAutofit/>
          </a:bodyPr>
          <a:lstStyle/>
          <a:p>
            <a:pPr marL="788670" lvl="1" indent="-514350">
              <a:lnSpc>
                <a:spcPct val="130000"/>
              </a:lnSpc>
              <a:spcBef>
                <a:spcPts val="1200"/>
              </a:spcBef>
              <a:defRPr/>
            </a:pPr>
            <a:r>
              <a:rPr lang="es-ES" sz="2400" b="1" dirty="0" smtClean="0">
                <a:solidFill>
                  <a:srgbClr val="000066"/>
                </a:solidFill>
                <a:latin typeface="Trebuchet MS" pitchFamily="34" charset="0"/>
              </a:rPr>
              <a:t>3.2. Indicadores bibliométricos. Clasificación</a:t>
            </a:r>
            <a:endParaRPr lang="es-ES" sz="24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732883"/>
              </p:ext>
            </p:extLst>
          </p:nvPr>
        </p:nvGraphicFramePr>
        <p:xfrm>
          <a:off x="2772060" y="4149080"/>
          <a:ext cx="367188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cuación" r:id="rId4" imgW="1815312" imgH="393529" progId="Equation.3">
                  <p:embed/>
                </p:oleObj>
              </mc:Choice>
              <mc:Fallback>
                <p:oleObj name="Ecuación" r:id="rId4" imgW="181531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2060" y="4149080"/>
                        <a:ext cx="3671887" cy="663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666699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195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464496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None/>
            </a:pPr>
            <a:r>
              <a:rPr lang="es-ES_tradnl" b="1" dirty="0" smtClean="0">
                <a:solidFill>
                  <a:srgbClr val="000066"/>
                </a:solidFill>
                <a:latin typeface="Trebuchet MS" pitchFamily="34" charset="0"/>
              </a:rPr>
              <a:t>Indicadores de </a:t>
            </a:r>
            <a:r>
              <a:rPr lang="es-ES_tradnl" b="1" dirty="0" smtClean="0"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</a:rPr>
              <a:t>colaboración</a:t>
            </a:r>
            <a:r>
              <a:rPr lang="es-ES_tradnl" b="1" dirty="0" smtClean="0">
                <a:solidFill>
                  <a:srgbClr val="000066"/>
                </a:solidFill>
                <a:latin typeface="Trebuchet MS" pitchFamily="34" charset="0"/>
              </a:rPr>
              <a:t>. Colaboración entre países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None/>
            </a:pPr>
            <a:r>
              <a:rPr lang="es-ES_tradnl" b="1" dirty="0" smtClean="0">
                <a:solidFill>
                  <a:srgbClr val="000066"/>
                </a:solidFill>
                <a:latin typeface="Trebuchet MS" pitchFamily="34" charset="0"/>
              </a:rPr>
              <a:t>Indicadores: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s-ES_tradnl" b="1" dirty="0" smtClean="0">
                <a:solidFill>
                  <a:srgbClr val="000066"/>
                </a:solidFill>
                <a:latin typeface="Trebuchet MS" pitchFamily="34" charset="0"/>
              </a:rPr>
              <a:t>Tasa de colaboración nacional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§"/>
            </a:pPr>
            <a:endParaRPr lang="es-ES_tradnl" b="1" dirty="0">
              <a:solidFill>
                <a:srgbClr val="000066"/>
              </a:solidFill>
              <a:latin typeface="Trebuchet MS" pitchFamily="34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§"/>
            </a:pPr>
            <a:endParaRPr lang="es-ES_tradnl" b="1" dirty="0" smtClean="0">
              <a:solidFill>
                <a:srgbClr val="000066"/>
              </a:solidFill>
              <a:latin typeface="Trebuchet MS" pitchFamily="34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s-ES_tradnl" b="1" dirty="0" smtClean="0">
                <a:solidFill>
                  <a:srgbClr val="000066"/>
                </a:solidFill>
                <a:latin typeface="Trebuchet MS" pitchFamily="34" charset="0"/>
              </a:rPr>
              <a:t>Tasa de colaboración internacional</a:t>
            </a:r>
            <a:endParaRPr lang="es-ES_tradnl" b="1" dirty="0">
              <a:solidFill>
                <a:srgbClr val="000066"/>
              </a:solidFill>
              <a:latin typeface="Trebuchet MS" pitchFamily="34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1560" y="6381328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0066"/>
                </a:solidFill>
                <a:latin typeface="Trebuchet MS" pitchFamily="34" charset="0"/>
              </a:rPr>
              <a:t>Los estudios métricos de la información en la evaluación científica.</a:t>
            </a:r>
            <a:endParaRPr lang="es-ES" sz="12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10" name="7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810344"/>
          </a:xfrm>
        </p:spPr>
        <p:txBody>
          <a:bodyPr>
            <a:noAutofit/>
          </a:bodyPr>
          <a:lstStyle/>
          <a:p>
            <a:pPr marL="788670" lvl="1" indent="-514350">
              <a:lnSpc>
                <a:spcPct val="130000"/>
              </a:lnSpc>
              <a:spcBef>
                <a:spcPts val="1200"/>
              </a:spcBef>
              <a:defRPr/>
            </a:pPr>
            <a:r>
              <a:rPr lang="es-ES" sz="2400" b="1" dirty="0" smtClean="0">
                <a:solidFill>
                  <a:srgbClr val="000066"/>
                </a:solidFill>
                <a:latin typeface="Trebuchet MS" pitchFamily="34" charset="0"/>
              </a:rPr>
              <a:t>3.2. Indicadores bibliométricos. Clasificación</a:t>
            </a:r>
            <a:endParaRPr lang="es-ES" sz="24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877194"/>
              </p:ext>
            </p:extLst>
          </p:nvPr>
        </p:nvGraphicFramePr>
        <p:xfrm>
          <a:off x="611560" y="3429000"/>
          <a:ext cx="3816424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Ecuación" r:id="rId4" imgW="2247900" imgH="393700" progId="Equation.3">
                  <p:embed/>
                </p:oleObj>
              </mc:Choice>
              <mc:Fallback>
                <p:oleObj name="Ecuación" r:id="rId4" imgW="2247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429000"/>
                        <a:ext cx="3816424" cy="64807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666699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091829"/>
              </p:ext>
            </p:extLst>
          </p:nvPr>
        </p:nvGraphicFramePr>
        <p:xfrm>
          <a:off x="589214" y="4869160"/>
          <a:ext cx="4846882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Ecuación" r:id="rId6" imgW="2463800" imgH="393700" progId="Equation.3">
                  <p:embed/>
                </p:oleObj>
              </mc:Choice>
              <mc:Fallback>
                <p:oleObj name="Ecuación" r:id="rId6" imgW="2463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14" y="4869160"/>
                        <a:ext cx="4846882" cy="72008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666699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242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96752"/>
            <a:ext cx="531981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8424936" cy="4967158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None/>
            </a:pPr>
            <a:r>
              <a:rPr lang="es-ES_tradnl" sz="1800" dirty="0" smtClean="0">
                <a:solidFill>
                  <a:srgbClr val="000066"/>
                </a:solidFill>
                <a:latin typeface="Trebuchet MS" pitchFamily="34" charset="0"/>
              </a:rPr>
              <a:t> Colaboración entre países</a:t>
            </a:r>
            <a:endParaRPr lang="es-ES_tradnl" sz="2000" dirty="0" smtClean="0">
              <a:solidFill>
                <a:srgbClr val="000066"/>
              </a:solidFill>
              <a:latin typeface="Trebuchet MS" pitchFamily="34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None/>
            </a:pPr>
            <a:endParaRPr lang="es-ES_tradnl" sz="1800" dirty="0">
              <a:solidFill>
                <a:srgbClr val="000066"/>
              </a:solidFill>
              <a:latin typeface="Trebuchet MS" pitchFamily="34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None/>
            </a:pPr>
            <a:endParaRPr lang="es-ES_tradnl" sz="1800" dirty="0" smtClean="0">
              <a:solidFill>
                <a:srgbClr val="000066"/>
              </a:solidFill>
              <a:latin typeface="Trebuchet MS" pitchFamily="34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None/>
            </a:pPr>
            <a:endParaRPr lang="es-ES_tradnl" sz="1800" dirty="0">
              <a:solidFill>
                <a:srgbClr val="000066"/>
              </a:solidFill>
              <a:latin typeface="Trebuchet MS" pitchFamily="34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None/>
            </a:pPr>
            <a:endParaRPr lang="es-ES_tradnl" sz="1800" dirty="0" smtClean="0">
              <a:solidFill>
                <a:srgbClr val="000066"/>
              </a:solidFill>
              <a:latin typeface="Trebuchet MS" pitchFamily="34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None/>
            </a:pPr>
            <a:endParaRPr lang="es-ES_tradnl" sz="1800" dirty="0">
              <a:solidFill>
                <a:srgbClr val="000066"/>
              </a:solidFill>
              <a:latin typeface="Trebuchet MS" pitchFamily="34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None/>
            </a:pPr>
            <a:endParaRPr lang="es-ES_tradnl" sz="1800" dirty="0" smtClean="0">
              <a:solidFill>
                <a:srgbClr val="000066"/>
              </a:solidFill>
              <a:latin typeface="Trebuchet MS" pitchFamily="34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None/>
            </a:pPr>
            <a:endParaRPr lang="es-ES_tradnl" sz="1800" dirty="0">
              <a:solidFill>
                <a:srgbClr val="000066"/>
              </a:solidFill>
              <a:latin typeface="Trebuchet MS" pitchFamily="34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None/>
            </a:pPr>
            <a:endParaRPr lang="es-ES_tradnl" sz="1800" dirty="0" smtClean="0">
              <a:solidFill>
                <a:srgbClr val="000066"/>
              </a:solidFill>
              <a:latin typeface="Trebuchet MS" pitchFamily="34" charset="0"/>
            </a:endParaRPr>
          </a:p>
          <a:p>
            <a:pPr marL="180000" algn="just">
              <a:lnSpc>
                <a:spcPct val="90000"/>
              </a:lnSpc>
              <a:spcBef>
                <a:spcPts val="0"/>
              </a:spcBef>
              <a:buClr>
                <a:srgbClr val="FF6600"/>
              </a:buClr>
              <a:buNone/>
            </a:pPr>
            <a:endParaRPr lang="es-ES_tradnl" sz="1800" dirty="0" smtClean="0">
              <a:solidFill>
                <a:srgbClr val="000066"/>
              </a:solidFill>
              <a:latin typeface="Trebuchet MS" pitchFamily="34" charset="0"/>
            </a:endParaRPr>
          </a:p>
          <a:p>
            <a:pPr marL="180000" algn="just">
              <a:lnSpc>
                <a:spcPct val="90000"/>
              </a:lnSpc>
              <a:spcBef>
                <a:spcPts val="0"/>
              </a:spcBef>
              <a:buClr>
                <a:srgbClr val="FF6600"/>
              </a:buClr>
              <a:buNone/>
            </a:pPr>
            <a:r>
              <a:rPr lang="es-ES_tradnl" sz="1800" dirty="0" smtClean="0">
                <a:solidFill>
                  <a:srgbClr val="000066"/>
                </a:solidFill>
                <a:latin typeface="Trebuchet MS" pitchFamily="34" charset="0"/>
              </a:rPr>
              <a:t>Producción</a:t>
            </a:r>
          </a:p>
          <a:p>
            <a:pPr marL="180000" algn="just">
              <a:lnSpc>
                <a:spcPct val="90000"/>
              </a:lnSpc>
              <a:spcBef>
                <a:spcPts val="0"/>
              </a:spcBef>
              <a:buClr>
                <a:srgbClr val="FF6600"/>
              </a:buClr>
              <a:buNone/>
            </a:pPr>
            <a:r>
              <a:rPr lang="es-ES_tradnl" sz="1800" dirty="0" smtClean="0">
                <a:solidFill>
                  <a:srgbClr val="000066"/>
                </a:solidFill>
                <a:latin typeface="Trebuchet MS" pitchFamily="34" charset="0"/>
              </a:rPr>
              <a:t>Antártica</a:t>
            </a:r>
          </a:p>
          <a:p>
            <a:pPr>
              <a:buNone/>
            </a:pPr>
            <a:r>
              <a:rPr lang="es-ES_tradnl" b="1" dirty="0" smtClean="0">
                <a:solidFill>
                  <a:srgbClr val="000066"/>
                </a:solidFill>
                <a:latin typeface="Trebuchet MS" pitchFamily="34" charset="0"/>
              </a:rPr>
              <a:t> </a:t>
            </a:r>
            <a:endParaRPr lang="es-ES" b="1" dirty="0" smtClean="0">
              <a:solidFill>
                <a:srgbClr val="000066"/>
              </a:solidFill>
              <a:latin typeface="Trebuchet MS" pitchFamily="34" charset="0"/>
            </a:endParaRPr>
          </a:p>
          <a:p>
            <a:pPr marL="804863" indent="-531813" eaLnBrk="0" hangingPunct="0">
              <a:spcBef>
                <a:spcPts val="900"/>
              </a:spcBef>
              <a:spcAft>
                <a:spcPts val="900"/>
              </a:spcAft>
              <a:buClr>
                <a:srgbClr val="FFC000"/>
              </a:buClr>
              <a:buSzPct val="99000"/>
              <a:buFont typeface="Wingdings" pitchFamily="2" charset="2"/>
              <a:buChar char="§"/>
            </a:pPr>
            <a:endParaRPr lang="es-ES" b="1" dirty="0" smtClean="0">
              <a:solidFill>
                <a:srgbClr val="000066"/>
              </a:solidFill>
              <a:latin typeface="Trebuchet MS" pitchFamily="34" charset="0"/>
            </a:endParaRPr>
          </a:p>
          <a:p>
            <a:pPr marL="804863" indent="-531813">
              <a:lnSpc>
                <a:spcPct val="130000"/>
              </a:lnSpc>
              <a:spcBef>
                <a:spcPts val="1200"/>
              </a:spcBef>
              <a:buClr>
                <a:srgbClr val="FFC000"/>
              </a:buClr>
              <a:buSzPct val="99000"/>
              <a:buFont typeface="Wingdings" pitchFamily="2" charset="2"/>
              <a:buChar char="Ø"/>
              <a:defRPr/>
            </a:pPr>
            <a:endParaRPr lang="en-US" b="1" dirty="0">
              <a:solidFill>
                <a:srgbClr val="000066"/>
              </a:solidFill>
              <a:latin typeface="Trebuchet MS" pitchFamily="34" charset="0"/>
            </a:endParaRPr>
          </a:p>
          <a:p>
            <a:pPr marL="804863" indent="-531813">
              <a:lnSpc>
                <a:spcPct val="130000"/>
              </a:lnSpc>
              <a:spcBef>
                <a:spcPts val="1200"/>
              </a:spcBef>
              <a:buClr>
                <a:srgbClr val="FFC000"/>
              </a:buClr>
              <a:buSzPct val="99000"/>
              <a:buFont typeface="Wingdings" pitchFamily="2" charset="2"/>
              <a:buChar char="Ø"/>
              <a:defRPr/>
            </a:pPr>
            <a:endParaRPr lang="en-US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1560" y="6381328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0066"/>
                </a:solidFill>
                <a:latin typeface="Trebuchet MS" pitchFamily="34" charset="0"/>
              </a:rPr>
              <a:t>Los estudios métricos de la información en la evaluación científica.</a:t>
            </a:r>
            <a:endParaRPr lang="es-ES" sz="12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10" name="7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810344"/>
          </a:xfrm>
        </p:spPr>
        <p:txBody>
          <a:bodyPr>
            <a:noAutofit/>
          </a:bodyPr>
          <a:lstStyle/>
          <a:p>
            <a:pPr marL="788670" lvl="1" indent="-514350">
              <a:lnSpc>
                <a:spcPct val="130000"/>
              </a:lnSpc>
              <a:spcBef>
                <a:spcPts val="1200"/>
              </a:spcBef>
              <a:defRPr/>
            </a:pPr>
            <a:r>
              <a:rPr lang="es-ES" sz="2400" b="1" dirty="0" smtClean="0">
                <a:solidFill>
                  <a:srgbClr val="000066"/>
                </a:solidFill>
                <a:latin typeface="Trebuchet MS" pitchFamily="34" charset="0"/>
              </a:rPr>
              <a:t>3.2. Indicadores bibliométricos. Clasificación</a:t>
            </a:r>
            <a:endParaRPr lang="es-ES" sz="24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46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882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None/>
            </a:pPr>
            <a:r>
              <a:rPr lang="es-ES_tradnl" b="1" dirty="0" smtClean="0">
                <a:solidFill>
                  <a:srgbClr val="000066"/>
                </a:solidFill>
                <a:latin typeface="Trebuchet MS" pitchFamily="34" charset="0"/>
              </a:rPr>
              <a:t>Indicadores de </a:t>
            </a:r>
            <a:r>
              <a:rPr lang="es-ES_tradnl" b="1" dirty="0" smtClean="0">
                <a:solidFill>
                  <a:srgbClr val="FF3399"/>
                </a:solidFill>
                <a:latin typeface="Trebuchet MS" pitchFamily="34" charset="0"/>
              </a:rPr>
              <a:t>impacto</a:t>
            </a:r>
          </a:p>
          <a:p>
            <a:pPr>
              <a:spcAft>
                <a:spcPct val="60000"/>
              </a:spcAft>
              <a:defRPr/>
            </a:pPr>
            <a:r>
              <a:rPr lang="es-ES" b="1" dirty="0" smtClean="0">
                <a:solidFill>
                  <a:srgbClr val="000066"/>
                </a:solidFill>
                <a:latin typeface="Trebuchet MS" pitchFamily="34" charset="0"/>
              </a:rPr>
              <a:t>Análisis de citaciones</a:t>
            </a:r>
          </a:p>
          <a:p>
            <a:pPr marL="342900" indent="-247650">
              <a:spcAft>
                <a:spcPct val="60000"/>
              </a:spcAft>
              <a:buClr>
                <a:srgbClr val="FFC000"/>
              </a:buClr>
              <a:buSzPct val="99000"/>
              <a:buFont typeface="Wingdings" pitchFamily="2" charset="2"/>
              <a:buChar char="§"/>
              <a:defRPr/>
            </a:pPr>
            <a:r>
              <a:rPr lang="es-ES" sz="2400" dirty="0" smtClean="0">
                <a:solidFill>
                  <a:srgbClr val="000066"/>
                </a:solidFill>
                <a:latin typeface="Trebuchet MS" pitchFamily="34" charset="0"/>
              </a:rPr>
              <a:t>Recuento del número de citaciones que reciben los documentos durante un determinado periodo de tiempo a partir de su publicación</a:t>
            </a:r>
          </a:p>
          <a:p>
            <a:pPr marL="1085850" lvl="1" indent="-342900">
              <a:spcAft>
                <a:spcPct val="60000"/>
              </a:spcAft>
              <a:buClr>
                <a:srgbClr val="FFC000"/>
              </a:buClr>
              <a:buSzPct val="99000"/>
              <a:buNone/>
              <a:defRPr/>
            </a:pPr>
            <a:r>
              <a:rPr lang="es-ES" sz="2400" dirty="0" smtClean="0">
                <a:solidFill>
                  <a:srgbClr val="000066"/>
                </a:solidFill>
                <a:latin typeface="Trebuchet MS" pitchFamily="34" charset="0"/>
              </a:rPr>
              <a:t>Información sobre:</a:t>
            </a:r>
          </a:p>
          <a:p>
            <a:pPr marL="1485900" lvl="2" indent="-3429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99000"/>
              <a:buFont typeface="Wingdings" pitchFamily="2" charset="2"/>
              <a:buChar char="ü"/>
              <a:defRPr/>
            </a:pPr>
            <a:r>
              <a:rPr lang="es-ES" sz="2400" dirty="0" smtClean="0">
                <a:solidFill>
                  <a:srgbClr val="000066"/>
                </a:solidFill>
                <a:latin typeface="Trebuchet MS" pitchFamily="34" charset="0"/>
              </a:rPr>
              <a:t>Los científicos</a:t>
            </a:r>
          </a:p>
          <a:p>
            <a:pPr marL="1485900" lvl="2" indent="-3429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99000"/>
              <a:buFont typeface="Wingdings" pitchFamily="2" charset="2"/>
              <a:buChar char="ü"/>
              <a:defRPr/>
            </a:pPr>
            <a:r>
              <a:rPr lang="es-ES" sz="2400" dirty="0" smtClean="0">
                <a:solidFill>
                  <a:srgbClr val="000066"/>
                </a:solidFill>
                <a:latin typeface="Trebuchet MS" pitchFamily="34" charset="0"/>
              </a:rPr>
              <a:t>Las publicaciones</a:t>
            </a:r>
          </a:p>
          <a:p>
            <a:pPr marL="1485900" lvl="2" indent="-3429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99000"/>
              <a:buFont typeface="Wingdings" pitchFamily="2" charset="2"/>
              <a:buChar char="ü"/>
              <a:defRPr/>
            </a:pPr>
            <a:r>
              <a:rPr lang="es-ES" sz="2400" dirty="0" smtClean="0">
                <a:solidFill>
                  <a:srgbClr val="000066"/>
                </a:solidFill>
                <a:latin typeface="Trebuchet MS" pitchFamily="34" charset="0"/>
              </a:rPr>
              <a:t>Las instituciones</a:t>
            </a:r>
          </a:p>
          <a:p>
            <a:pPr marL="341313" lvl="2" indent="-246063">
              <a:spcAft>
                <a:spcPct val="60000"/>
              </a:spcAft>
              <a:buClr>
                <a:srgbClr val="FFC000"/>
              </a:buClr>
              <a:buSzPct val="99000"/>
              <a:buFont typeface="Wingdings" pitchFamily="2" charset="2"/>
              <a:buChar char="§"/>
              <a:defRPr/>
            </a:pPr>
            <a:r>
              <a:rPr lang="es-ES" sz="2400" dirty="0" smtClean="0">
                <a:solidFill>
                  <a:srgbClr val="000066"/>
                </a:solidFill>
                <a:latin typeface="Trebuchet MS" pitchFamily="34" charset="0"/>
              </a:rPr>
              <a:t>Bases de datos que incluyen citaciones: </a:t>
            </a:r>
            <a:r>
              <a:rPr lang="es-ES" sz="2400" dirty="0" err="1" smtClean="0">
                <a:solidFill>
                  <a:srgbClr val="000066"/>
                </a:solidFill>
                <a:latin typeface="Trebuchet MS" pitchFamily="34" charset="0"/>
              </a:rPr>
              <a:t>WoS</a:t>
            </a:r>
            <a:r>
              <a:rPr lang="es-ES" sz="2400" dirty="0" smtClean="0">
                <a:solidFill>
                  <a:srgbClr val="000066"/>
                </a:solidFill>
                <a:latin typeface="Trebuchet MS" pitchFamily="34" charset="0"/>
              </a:rPr>
              <a:t> y SCOPUS</a:t>
            </a:r>
          </a:p>
          <a:p>
            <a:pPr marL="804863" indent="-531813" eaLnBrk="0" hangingPunct="0">
              <a:spcBef>
                <a:spcPts val="900"/>
              </a:spcBef>
              <a:spcAft>
                <a:spcPts val="900"/>
              </a:spcAft>
              <a:buClr>
                <a:srgbClr val="FFC000"/>
              </a:buClr>
              <a:buSzPct val="99000"/>
              <a:buFont typeface="Wingdings" pitchFamily="2" charset="2"/>
              <a:buChar char="Ø"/>
            </a:pPr>
            <a:endParaRPr lang="es-ES" b="1" dirty="0" smtClean="0">
              <a:solidFill>
                <a:srgbClr val="000066"/>
              </a:solidFill>
              <a:latin typeface="Trebuchet MS" pitchFamily="34" charset="0"/>
            </a:endParaRPr>
          </a:p>
          <a:p>
            <a:pPr marL="804863" indent="-531813">
              <a:lnSpc>
                <a:spcPct val="130000"/>
              </a:lnSpc>
              <a:spcBef>
                <a:spcPts val="1200"/>
              </a:spcBef>
              <a:buClr>
                <a:srgbClr val="FFC000"/>
              </a:buClr>
              <a:buSzPct val="99000"/>
              <a:buFont typeface="Wingdings" pitchFamily="2" charset="2"/>
              <a:buChar char="Ø"/>
              <a:defRPr/>
            </a:pPr>
            <a:endParaRPr lang="en-US" b="1" dirty="0">
              <a:solidFill>
                <a:srgbClr val="000066"/>
              </a:solidFill>
              <a:latin typeface="Trebuchet MS" pitchFamily="34" charset="0"/>
            </a:endParaRPr>
          </a:p>
          <a:p>
            <a:pPr marL="804863" indent="-531813">
              <a:lnSpc>
                <a:spcPct val="130000"/>
              </a:lnSpc>
              <a:spcBef>
                <a:spcPts val="1200"/>
              </a:spcBef>
              <a:buClr>
                <a:srgbClr val="FFC000"/>
              </a:buClr>
              <a:buSzPct val="99000"/>
              <a:buFont typeface="Wingdings" pitchFamily="2" charset="2"/>
              <a:buChar char="Ø"/>
              <a:defRPr/>
            </a:pPr>
            <a:endParaRPr lang="en-US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1560" y="6381328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0066"/>
                </a:solidFill>
                <a:latin typeface="Trebuchet MS" pitchFamily="34" charset="0"/>
              </a:rPr>
              <a:t>Los estudios métricos de la información en la evaluación científica.</a:t>
            </a:r>
            <a:endParaRPr lang="es-ES" sz="12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10" name="7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810344"/>
          </a:xfrm>
        </p:spPr>
        <p:txBody>
          <a:bodyPr>
            <a:noAutofit/>
          </a:bodyPr>
          <a:lstStyle/>
          <a:p>
            <a:pPr marL="788670" lvl="1" indent="-514350">
              <a:lnSpc>
                <a:spcPct val="130000"/>
              </a:lnSpc>
              <a:spcBef>
                <a:spcPts val="1200"/>
              </a:spcBef>
              <a:defRPr/>
            </a:pPr>
            <a:r>
              <a:rPr lang="es-ES" sz="2400" b="1" dirty="0" smtClean="0">
                <a:solidFill>
                  <a:srgbClr val="000066"/>
                </a:solidFill>
                <a:latin typeface="Trebuchet MS" pitchFamily="34" charset="0"/>
              </a:rPr>
              <a:t>3.2. Indicadores bibliométricos. Clasificación</a:t>
            </a:r>
            <a:endParaRPr lang="es-ES" sz="24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56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882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None/>
            </a:pPr>
            <a:r>
              <a:rPr lang="es-ES_tradnl" b="1" dirty="0" smtClean="0">
                <a:solidFill>
                  <a:srgbClr val="000066"/>
                </a:solidFill>
                <a:latin typeface="Trebuchet MS" pitchFamily="34" charset="0"/>
              </a:rPr>
              <a:t>Indicadores de </a:t>
            </a:r>
            <a:r>
              <a:rPr lang="es-ES_tradnl" b="1" dirty="0" smtClean="0">
                <a:solidFill>
                  <a:srgbClr val="FF3399"/>
                </a:solidFill>
                <a:latin typeface="Trebuchet MS" pitchFamily="34" charset="0"/>
              </a:rPr>
              <a:t>impacto</a:t>
            </a:r>
          </a:p>
          <a:p>
            <a:pPr>
              <a:spcAft>
                <a:spcPct val="60000"/>
              </a:spcAft>
              <a:defRPr/>
            </a:pPr>
            <a:r>
              <a:rPr lang="es-ES" b="1" dirty="0" smtClean="0">
                <a:solidFill>
                  <a:srgbClr val="000066"/>
                </a:solidFill>
                <a:latin typeface="Trebuchet MS" pitchFamily="34" charset="0"/>
              </a:rPr>
              <a:t>Análisis de citaciones. Algunas limitaciones</a:t>
            </a:r>
          </a:p>
          <a:p>
            <a:pPr marL="900113" lvl="1" indent="-368300" eaLnBrk="0" hangingPunct="0">
              <a:spcBef>
                <a:spcPts val="600"/>
              </a:spcBef>
              <a:spcAft>
                <a:spcPts val="600"/>
              </a:spcAft>
              <a:buSzPct val="111000"/>
              <a:buFont typeface="Arial" pitchFamily="34" charset="0"/>
              <a:buChar char="•"/>
            </a:pPr>
            <a:r>
              <a:rPr lang="es-ES" sz="2500" dirty="0" smtClean="0">
                <a:solidFill>
                  <a:srgbClr val="000066"/>
                </a:solidFill>
                <a:latin typeface="Trebuchet MS" pitchFamily="34" charset="0"/>
              </a:rPr>
              <a:t>En el recuento todas las citaciones se consideran iguales: Necesidad de establecer criterios de selección</a:t>
            </a:r>
          </a:p>
          <a:p>
            <a:pPr marL="900113" lvl="1" indent="-368300" eaLnBrk="0" hangingPunct="0">
              <a:spcBef>
                <a:spcPts val="600"/>
              </a:spcBef>
              <a:spcAft>
                <a:spcPts val="600"/>
              </a:spcAft>
              <a:buSzPct val="111000"/>
              <a:buFont typeface="Arial" pitchFamily="34" charset="0"/>
              <a:buChar char="•"/>
            </a:pPr>
            <a:r>
              <a:rPr lang="es-ES" sz="2500" dirty="0" smtClean="0">
                <a:solidFill>
                  <a:srgbClr val="000066"/>
                </a:solidFill>
                <a:latin typeface="Trebuchet MS" pitchFamily="34" charset="0"/>
              </a:rPr>
              <a:t>Los índices de citas sólo consideran al primer autor</a:t>
            </a:r>
          </a:p>
          <a:p>
            <a:pPr marL="900113" lvl="1" indent="-368300" eaLnBrk="0" hangingPunct="0">
              <a:spcBef>
                <a:spcPts val="600"/>
              </a:spcBef>
              <a:spcAft>
                <a:spcPts val="600"/>
              </a:spcAft>
              <a:buSzPct val="111000"/>
              <a:buFont typeface="Arial" pitchFamily="34" charset="0"/>
              <a:buChar char="•"/>
            </a:pPr>
            <a:r>
              <a:rPr lang="es-ES" sz="2500" dirty="0" smtClean="0">
                <a:solidFill>
                  <a:srgbClr val="000066"/>
                </a:solidFill>
                <a:latin typeface="Trebuchet MS" pitchFamily="34" charset="0"/>
              </a:rPr>
              <a:t>Perdida de citas por problemas de homónimos o apellidos mal indizados</a:t>
            </a:r>
          </a:p>
          <a:p>
            <a:pPr marL="900113" lvl="1" indent="-368300" eaLnBrk="0" hangingPunct="0">
              <a:spcBef>
                <a:spcPts val="600"/>
              </a:spcBef>
              <a:spcAft>
                <a:spcPts val="600"/>
              </a:spcAft>
              <a:buSzPct val="111000"/>
              <a:buFont typeface="Arial" pitchFamily="34" charset="0"/>
              <a:buChar char="•"/>
            </a:pPr>
            <a:r>
              <a:rPr lang="es-ES" sz="2500" dirty="0" smtClean="0">
                <a:solidFill>
                  <a:srgbClr val="000066"/>
                </a:solidFill>
                <a:latin typeface="Trebuchet MS" pitchFamily="34" charset="0"/>
              </a:rPr>
              <a:t>Hay que publicar obligatoriamente en revistas incluidas en bases de datos que incluyan las referencias bibliográficas</a:t>
            </a:r>
          </a:p>
          <a:p>
            <a:pPr marL="900113" lvl="1" indent="-368300" eaLnBrk="0" hangingPunct="0">
              <a:spcBef>
                <a:spcPts val="600"/>
              </a:spcBef>
              <a:spcAft>
                <a:spcPts val="600"/>
              </a:spcAft>
              <a:buSzPct val="111000"/>
              <a:buFont typeface="Arial" pitchFamily="34" charset="0"/>
              <a:buChar char="•"/>
            </a:pPr>
            <a:r>
              <a:rPr lang="es-ES" sz="2500" dirty="0" smtClean="0">
                <a:solidFill>
                  <a:srgbClr val="000066"/>
                </a:solidFill>
                <a:latin typeface="Trebuchet MS" pitchFamily="34" charset="0"/>
              </a:rPr>
              <a:t>Las ciencias sociales y las humanidades están muy poco representadas</a:t>
            </a:r>
          </a:p>
          <a:p>
            <a:pPr marL="804863" indent="-531813" eaLnBrk="0" hangingPunct="0">
              <a:spcBef>
                <a:spcPts val="900"/>
              </a:spcBef>
              <a:spcAft>
                <a:spcPts val="900"/>
              </a:spcAft>
              <a:buClr>
                <a:srgbClr val="FFC000"/>
              </a:buClr>
              <a:buSzPct val="99000"/>
              <a:buFont typeface="Wingdings" pitchFamily="2" charset="2"/>
              <a:buChar char="Ø"/>
            </a:pPr>
            <a:endParaRPr lang="es-ES" b="1" dirty="0" smtClean="0">
              <a:solidFill>
                <a:srgbClr val="000066"/>
              </a:solidFill>
              <a:latin typeface="Trebuchet MS" pitchFamily="34" charset="0"/>
            </a:endParaRPr>
          </a:p>
          <a:p>
            <a:pPr marL="804863" indent="-531813">
              <a:lnSpc>
                <a:spcPct val="130000"/>
              </a:lnSpc>
              <a:spcBef>
                <a:spcPts val="1200"/>
              </a:spcBef>
              <a:buClr>
                <a:srgbClr val="FFC000"/>
              </a:buClr>
              <a:buSzPct val="99000"/>
              <a:buFont typeface="Wingdings" pitchFamily="2" charset="2"/>
              <a:buChar char="Ø"/>
              <a:defRPr/>
            </a:pPr>
            <a:endParaRPr lang="en-US" b="1" dirty="0">
              <a:solidFill>
                <a:srgbClr val="000066"/>
              </a:solidFill>
              <a:latin typeface="Trebuchet MS" pitchFamily="34" charset="0"/>
            </a:endParaRPr>
          </a:p>
          <a:p>
            <a:pPr marL="804863" indent="-531813">
              <a:lnSpc>
                <a:spcPct val="130000"/>
              </a:lnSpc>
              <a:spcBef>
                <a:spcPts val="1200"/>
              </a:spcBef>
              <a:buClr>
                <a:srgbClr val="FFC000"/>
              </a:buClr>
              <a:buSzPct val="99000"/>
              <a:buFont typeface="Wingdings" pitchFamily="2" charset="2"/>
              <a:buChar char="Ø"/>
              <a:defRPr/>
            </a:pPr>
            <a:endParaRPr lang="en-US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1560" y="6381328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0066"/>
                </a:solidFill>
                <a:latin typeface="Trebuchet MS" pitchFamily="34" charset="0"/>
              </a:rPr>
              <a:t>Los estudios métricos de la información en la evaluación científica.</a:t>
            </a:r>
            <a:endParaRPr lang="es-ES" sz="12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10" name="7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810344"/>
          </a:xfrm>
        </p:spPr>
        <p:txBody>
          <a:bodyPr>
            <a:noAutofit/>
          </a:bodyPr>
          <a:lstStyle/>
          <a:p>
            <a:pPr marL="788670" lvl="1" indent="-514350">
              <a:lnSpc>
                <a:spcPct val="130000"/>
              </a:lnSpc>
              <a:spcBef>
                <a:spcPts val="1200"/>
              </a:spcBef>
              <a:defRPr/>
            </a:pPr>
            <a:r>
              <a:rPr lang="es-ES" sz="2400" b="1" dirty="0" smtClean="0">
                <a:solidFill>
                  <a:srgbClr val="000066"/>
                </a:solidFill>
                <a:latin typeface="Trebuchet MS" pitchFamily="34" charset="0"/>
              </a:rPr>
              <a:t>3.2. Indicadores bibliométricos. Clasificación</a:t>
            </a:r>
            <a:endParaRPr lang="es-ES" sz="24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29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882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None/>
            </a:pPr>
            <a:r>
              <a:rPr lang="es-ES_tradnl" b="1" dirty="0" smtClean="0">
                <a:solidFill>
                  <a:srgbClr val="000066"/>
                </a:solidFill>
                <a:latin typeface="Trebuchet MS" pitchFamily="34" charset="0"/>
              </a:rPr>
              <a:t>Indicadores de </a:t>
            </a:r>
            <a:r>
              <a:rPr lang="es-ES_tradnl" b="1" dirty="0" smtClean="0">
                <a:solidFill>
                  <a:srgbClr val="FF3399"/>
                </a:solidFill>
                <a:latin typeface="Trebuchet MS" pitchFamily="34" charset="0"/>
              </a:rPr>
              <a:t>impacto.</a:t>
            </a:r>
            <a:r>
              <a:rPr lang="es-ES" b="1" dirty="0" smtClean="0">
                <a:solidFill>
                  <a:srgbClr val="000066"/>
                </a:solidFill>
                <a:latin typeface="Trebuchet MS" pitchFamily="34" charset="0"/>
              </a:rPr>
              <a:t> Factor de Impacto (1)</a:t>
            </a:r>
          </a:p>
          <a:p>
            <a:pPr marL="804863" indent="-531813" eaLnBrk="0" hangingPunct="0">
              <a:spcBef>
                <a:spcPts val="900"/>
              </a:spcBef>
              <a:spcAft>
                <a:spcPts val="900"/>
              </a:spcAft>
              <a:buClr>
                <a:srgbClr val="FFC000"/>
              </a:buClr>
              <a:buSzPct val="99000"/>
              <a:buFont typeface="Wingdings" pitchFamily="2" charset="2"/>
              <a:buChar char="§"/>
            </a:pPr>
            <a:endParaRPr lang="es-ES" b="1" dirty="0" smtClean="0">
              <a:solidFill>
                <a:srgbClr val="000066"/>
              </a:solidFill>
              <a:latin typeface="Trebuchet MS" pitchFamily="34" charset="0"/>
            </a:endParaRPr>
          </a:p>
          <a:p>
            <a:pPr marL="804863" indent="-531813">
              <a:lnSpc>
                <a:spcPct val="130000"/>
              </a:lnSpc>
              <a:spcBef>
                <a:spcPts val="1200"/>
              </a:spcBef>
              <a:buClr>
                <a:srgbClr val="FFC000"/>
              </a:buClr>
              <a:buSzPct val="99000"/>
              <a:buFont typeface="Wingdings" pitchFamily="2" charset="2"/>
              <a:buChar char="Ø"/>
              <a:defRPr/>
            </a:pPr>
            <a:endParaRPr lang="en-US" b="1" dirty="0">
              <a:solidFill>
                <a:srgbClr val="000066"/>
              </a:solidFill>
              <a:latin typeface="Trebuchet MS" pitchFamily="34" charset="0"/>
            </a:endParaRPr>
          </a:p>
          <a:p>
            <a:pPr marL="804863" indent="-531813">
              <a:lnSpc>
                <a:spcPct val="130000"/>
              </a:lnSpc>
              <a:spcBef>
                <a:spcPts val="1200"/>
              </a:spcBef>
              <a:buClr>
                <a:srgbClr val="FFC000"/>
              </a:buClr>
              <a:buSzPct val="99000"/>
              <a:buFont typeface="Wingdings" pitchFamily="2" charset="2"/>
              <a:buChar char="Ø"/>
              <a:defRPr/>
            </a:pPr>
            <a:endParaRPr lang="en-US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1560" y="6381328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0066"/>
                </a:solidFill>
                <a:latin typeface="Trebuchet MS" pitchFamily="34" charset="0"/>
              </a:rPr>
              <a:t>Los estudios métricos de la información en la evaluación científica.</a:t>
            </a:r>
            <a:endParaRPr lang="es-ES" sz="12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10" name="7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810344"/>
          </a:xfrm>
        </p:spPr>
        <p:txBody>
          <a:bodyPr>
            <a:noAutofit/>
          </a:bodyPr>
          <a:lstStyle/>
          <a:p>
            <a:pPr marL="788670" lvl="1" indent="-514350">
              <a:lnSpc>
                <a:spcPct val="130000"/>
              </a:lnSpc>
              <a:spcBef>
                <a:spcPts val="1200"/>
              </a:spcBef>
              <a:defRPr/>
            </a:pPr>
            <a:r>
              <a:rPr lang="es-ES" sz="2400" b="1" dirty="0" smtClean="0">
                <a:solidFill>
                  <a:srgbClr val="000066"/>
                </a:solidFill>
                <a:latin typeface="Trebuchet MS" pitchFamily="34" charset="0"/>
              </a:rPr>
              <a:t>3.2. Indicadores bibliométricos. Clasificación</a:t>
            </a:r>
            <a:endParaRPr lang="es-ES" sz="24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842493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143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882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None/>
            </a:pPr>
            <a:r>
              <a:rPr lang="es-ES_tradnl" b="1" dirty="0" smtClean="0">
                <a:solidFill>
                  <a:srgbClr val="000066"/>
                </a:solidFill>
                <a:latin typeface="Trebuchet MS" pitchFamily="34" charset="0"/>
              </a:rPr>
              <a:t>Indicadores de </a:t>
            </a:r>
            <a:r>
              <a:rPr lang="es-ES_tradnl" b="1" dirty="0" smtClean="0">
                <a:solidFill>
                  <a:srgbClr val="FF3399"/>
                </a:solidFill>
                <a:latin typeface="Trebuchet MS" pitchFamily="34" charset="0"/>
              </a:rPr>
              <a:t>impacto.</a:t>
            </a:r>
            <a:r>
              <a:rPr lang="es-ES" b="1" dirty="0" smtClean="0">
                <a:solidFill>
                  <a:srgbClr val="000066"/>
                </a:solidFill>
                <a:latin typeface="Trebuchet MS" pitchFamily="34" charset="0"/>
              </a:rPr>
              <a:t> Factor de Impacto.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None/>
            </a:pPr>
            <a:r>
              <a:rPr lang="es-ES" b="1" dirty="0" smtClean="0">
                <a:solidFill>
                  <a:srgbClr val="000066"/>
                </a:solidFill>
                <a:latin typeface="Trebuchet MS" pitchFamily="34" charset="0"/>
              </a:rPr>
              <a:t>Limitaciones</a:t>
            </a:r>
          </a:p>
          <a:p>
            <a:pPr marL="804863" lvl="1" indent="-273050" defTabSz="804863">
              <a:spcAft>
                <a:spcPct val="60000"/>
              </a:spcAft>
              <a:buFont typeface="Wingdings" pitchFamily="2" charset="2"/>
              <a:buChar char="§"/>
              <a:defRPr/>
            </a:pPr>
            <a:r>
              <a:rPr lang="es-ES" sz="2600" dirty="0" smtClean="0">
                <a:solidFill>
                  <a:srgbClr val="000066"/>
                </a:solidFill>
                <a:latin typeface="Trebuchet MS" pitchFamily="34" charset="0"/>
              </a:rPr>
              <a:t>Hábitos de citación variables según los campos científicos</a:t>
            </a:r>
          </a:p>
          <a:p>
            <a:pPr marL="804863" lvl="1" indent="-273050" defTabSz="804863">
              <a:spcAft>
                <a:spcPct val="60000"/>
              </a:spcAft>
              <a:buFont typeface="Wingdings" pitchFamily="2" charset="2"/>
              <a:buChar char="§"/>
              <a:defRPr/>
            </a:pPr>
            <a:r>
              <a:rPr lang="es-ES" sz="2600" dirty="0" smtClean="0">
                <a:solidFill>
                  <a:srgbClr val="000066"/>
                </a:solidFill>
                <a:latin typeface="Trebuchet MS" pitchFamily="34" charset="0"/>
              </a:rPr>
              <a:t> Los artículos mediocres se ven favorecidos por los excelentes</a:t>
            </a:r>
          </a:p>
          <a:p>
            <a:pPr marL="804863" lvl="1" indent="-273050" defTabSz="804863">
              <a:spcAft>
                <a:spcPct val="60000"/>
              </a:spcAft>
              <a:buFont typeface="Wingdings" pitchFamily="2" charset="2"/>
              <a:buChar char="§"/>
              <a:defRPr/>
            </a:pPr>
            <a:r>
              <a:rPr lang="es-ES" sz="2600" dirty="0" smtClean="0">
                <a:solidFill>
                  <a:srgbClr val="000066"/>
                </a:solidFill>
                <a:latin typeface="Trebuchet MS" pitchFamily="34" charset="0"/>
              </a:rPr>
              <a:t>Para el cálculo del FI se consideran todas las citaciones por igual</a:t>
            </a:r>
          </a:p>
          <a:p>
            <a:pPr marL="804863" lvl="1" indent="-273050" defTabSz="804863">
              <a:spcAft>
                <a:spcPct val="60000"/>
              </a:spcAft>
              <a:buFont typeface="Wingdings" pitchFamily="2" charset="2"/>
              <a:buChar char="§"/>
              <a:defRPr/>
            </a:pPr>
            <a:r>
              <a:rPr lang="es-ES" sz="2600" dirty="0" smtClean="0">
                <a:solidFill>
                  <a:srgbClr val="000066"/>
                </a:solidFill>
                <a:latin typeface="Trebuchet MS" pitchFamily="34" charset="0"/>
              </a:rPr>
              <a:t>No da información sobre los artículos que contribuyen realmente al impacto de la revista</a:t>
            </a:r>
          </a:p>
          <a:p>
            <a:pPr marL="804863" lvl="1" indent="-273050" defTabSz="804863">
              <a:spcAft>
                <a:spcPct val="60000"/>
              </a:spcAft>
              <a:buFont typeface="Wingdings" pitchFamily="2" charset="2"/>
              <a:buChar char="§"/>
              <a:defRPr/>
            </a:pPr>
            <a:r>
              <a:rPr lang="es-ES" sz="2600" dirty="0" smtClean="0">
                <a:solidFill>
                  <a:srgbClr val="000066"/>
                </a:solidFill>
                <a:latin typeface="Trebuchet MS" pitchFamily="34" charset="0"/>
              </a:rPr>
              <a:t>Cada disciplina tiene un impacto diferente</a:t>
            </a:r>
          </a:p>
          <a:p>
            <a:pPr marL="804863" indent="-531813" eaLnBrk="0" hangingPunct="0">
              <a:spcBef>
                <a:spcPts val="900"/>
              </a:spcBef>
              <a:spcAft>
                <a:spcPts val="900"/>
              </a:spcAft>
              <a:buClr>
                <a:srgbClr val="FFC000"/>
              </a:buClr>
              <a:buSzPct val="99000"/>
              <a:buFont typeface="Wingdings" pitchFamily="2" charset="2"/>
              <a:buChar char="§"/>
            </a:pPr>
            <a:endParaRPr lang="es-ES" b="1" dirty="0" smtClean="0">
              <a:solidFill>
                <a:srgbClr val="000066"/>
              </a:solidFill>
              <a:latin typeface="Trebuchet MS" pitchFamily="34" charset="0"/>
            </a:endParaRPr>
          </a:p>
          <a:p>
            <a:pPr marL="804863" indent="-531813">
              <a:lnSpc>
                <a:spcPct val="130000"/>
              </a:lnSpc>
              <a:spcBef>
                <a:spcPts val="1200"/>
              </a:spcBef>
              <a:buClr>
                <a:srgbClr val="FFC000"/>
              </a:buClr>
              <a:buSzPct val="99000"/>
              <a:buFont typeface="Wingdings" pitchFamily="2" charset="2"/>
              <a:buChar char="Ø"/>
              <a:defRPr/>
            </a:pPr>
            <a:endParaRPr lang="en-US" b="1" dirty="0">
              <a:solidFill>
                <a:srgbClr val="000066"/>
              </a:solidFill>
              <a:latin typeface="Trebuchet MS" pitchFamily="34" charset="0"/>
            </a:endParaRPr>
          </a:p>
          <a:p>
            <a:pPr marL="804863" indent="-531813">
              <a:lnSpc>
                <a:spcPct val="130000"/>
              </a:lnSpc>
              <a:spcBef>
                <a:spcPts val="1200"/>
              </a:spcBef>
              <a:buClr>
                <a:srgbClr val="FFC000"/>
              </a:buClr>
              <a:buSzPct val="99000"/>
              <a:buFont typeface="Wingdings" pitchFamily="2" charset="2"/>
              <a:buChar char="Ø"/>
              <a:defRPr/>
            </a:pPr>
            <a:endParaRPr lang="en-US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1560" y="6381328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0066"/>
                </a:solidFill>
                <a:latin typeface="Trebuchet MS" pitchFamily="34" charset="0"/>
              </a:rPr>
              <a:t>Los estudios métricos de la información en la evaluación científica.</a:t>
            </a:r>
            <a:endParaRPr lang="es-ES" sz="12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10" name="7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810344"/>
          </a:xfrm>
        </p:spPr>
        <p:txBody>
          <a:bodyPr>
            <a:noAutofit/>
          </a:bodyPr>
          <a:lstStyle/>
          <a:p>
            <a:pPr marL="788670" lvl="1" indent="-514350">
              <a:lnSpc>
                <a:spcPct val="130000"/>
              </a:lnSpc>
              <a:spcBef>
                <a:spcPts val="1200"/>
              </a:spcBef>
              <a:defRPr/>
            </a:pPr>
            <a:r>
              <a:rPr lang="es-ES" sz="2400" b="1" dirty="0" smtClean="0">
                <a:solidFill>
                  <a:srgbClr val="000066"/>
                </a:solidFill>
                <a:latin typeface="Trebuchet MS" pitchFamily="34" charset="0"/>
              </a:rPr>
              <a:t>3.2. Indicadores bibliométricos. Clasificación</a:t>
            </a:r>
            <a:endParaRPr lang="es-ES" sz="24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30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882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None/>
            </a:pPr>
            <a:r>
              <a:rPr lang="es-ES_tradnl" b="1" dirty="0" smtClean="0">
                <a:solidFill>
                  <a:srgbClr val="000066"/>
                </a:solidFill>
                <a:latin typeface="Trebuchet MS" pitchFamily="34" charset="0"/>
              </a:rPr>
              <a:t>Indicadores de </a:t>
            </a:r>
            <a:r>
              <a:rPr lang="es-ES_tradnl" b="1" dirty="0" smtClean="0">
                <a:solidFill>
                  <a:srgbClr val="FF3399"/>
                </a:solidFill>
                <a:latin typeface="Trebuchet MS" pitchFamily="34" charset="0"/>
              </a:rPr>
              <a:t>impacto.</a:t>
            </a:r>
            <a:r>
              <a:rPr lang="es-ES" b="1" dirty="0" smtClean="0">
                <a:solidFill>
                  <a:srgbClr val="000066"/>
                </a:solidFill>
                <a:latin typeface="Trebuchet MS" pitchFamily="34" charset="0"/>
              </a:rPr>
              <a:t> Índice de inmediatez</a:t>
            </a:r>
          </a:p>
          <a:p>
            <a:pPr>
              <a:buNone/>
            </a:pPr>
            <a:r>
              <a:rPr lang="es-ES_tradnl" sz="2400" dirty="0" smtClean="0">
                <a:solidFill>
                  <a:srgbClr val="000066"/>
                </a:solidFill>
                <a:latin typeface="Trebuchet MS" pitchFamily="34" charset="0"/>
              </a:rPr>
              <a:t>Mide el impacto inmediato, es decir, las citas que recibe un trabajo durante el mismo año en que ha sido publicado</a:t>
            </a:r>
          </a:p>
          <a:p>
            <a:pPr>
              <a:buNone/>
            </a:pPr>
            <a:r>
              <a:rPr lang="es-ES_tradnl" sz="2400" dirty="0" smtClean="0">
                <a:solidFill>
                  <a:srgbClr val="000066"/>
                </a:solidFill>
                <a:latin typeface="Trebuchet MS" pitchFamily="34" charset="0"/>
              </a:rPr>
              <a:t> Ejemplo: JCR/</a:t>
            </a:r>
            <a:r>
              <a:rPr lang="es-ES_tradnl" sz="2400" dirty="0" err="1" smtClean="0">
                <a:solidFill>
                  <a:srgbClr val="000066"/>
                </a:solidFill>
                <a:latin typeface="Trebuchet MS" pitchFamily="34" charset="0"/>
              </a:rPr>
              <a:t>Thomson</a:t>
            </a:r>
            <a:r>
              <a:rPr lang="es-ES_tradnl" sz="2400" dirty="0" smtClean="0">
                <a:solidFill>
                  <a:srgbClr val="000066"/>
                </a:solidFill>
                <a:latin typeface="Trebuchet MS" pitchFamily="34" charset="0"/>
              </a:rPr>
              <a:t> Reuters</a:t>
            </a:r>
          </a:p>
          <a:p>
            <a:pPr marL="804863" lvl="1" indent="-273050" defTabSz="804863">
              <a:spcAft>
                <a:spcPct val="60000"/>
              </a:spcAft>
              <a:buFont typeface="Wingdings" pitchFamily="2" charset="2"/>
              <a:buChar char="§"/>
              <a:defRPr/>
            </a:pPr>
            <a:endParaRPr lang="es-ES" sz="2600" dirty="0" smtClean="0">
              <a:solidFill>
                <a:srgbClr val="000066"/>
              </a:solidFill>
              <a:latin typeface="Trebuchet MS" pitchFamily="34" charset="0"/>
            </a:endParaRPr>
          </a:p>
          <a:p>
            <a:pPr marL="804863" indent="-531813" eaLnBrk="0" hangingPunct="0">
              <a:spcBef>
                <a:spcPts val="900"/>
              </a:spcBef>
              <a:spcAft>
                <a:spcPts val="900"/>
              </a:spcAft>
              <a:buClr>
                <a:srgbClr val="FFC000"/>
              </a:buClr>
              <a:buSzPct val="99000"/>
              <a:buFont typeface="Wingdings" pitchFamily="2" charset="2"/>
              <a:buChar char="§"/>
            </a:pPr>
            <a:endParaRPr lang="es-ES" b="1" dirty="0" smtClean="0">
              <a:solidFill>
                <a:srgbClr val="000066"/>
              </a:solidFill>
              <a:latin typeface="Trebuchet MS" pitchFamily="34" charset="0"/>
            </a:endParaRPr>
          </a:p>
          <a:p>
            <a:pPr marL="804863" indent="-531813">
              <a:lnSpc>
                <a:spcPct val="130000"/>
              </a:lnSpc>
              <a:spcBef>
                <a:spcPts val="1200"/>
              </a:spcBef>
              <a:buClr>
                <a:srgbClr val="FFC000"/>
              </a:buClr>
              <a:buSzPct val="99000"/>
              <a:buFont typeface="Wingdings" pitchFamily="2" charset="2"/>
              <a:buChar char="Ø"/>
              <a:defRPr/>
            </a:pPr>
            <a:endParaRPr lang="en-US" b="1" dirty="0">
              <a:solidFill>
                <a:srgbClr val="000066"/>
              </a:solidFill>
              <a:latin typeface="Trebuchet MS" pitchFamily="34" charset="0"/>
            </a:endParaRPr>
          </a:p>
          <a:p>
            <a:pPr marL="804863" indent="-531813">
              <a:lnSpc>
                <a:spcPct val="130000"/>
              </a:lnSpc>
              <a:spcBef>
                <a:spcPts val="1200"/>
              </a:spcBef>
              <a:buClr>
                <a:srgbClr val="FFC000"/>
              </a:buClr>
              <a:buSzPct val="99000"/>
              <a:buFont typeface="Wingdings" pitchFamily="2" charset="2"/>
              <a:buChar char="Ø"/>
              <a:defRPr/>
            </a:pPr>
            <a:endParaRPr lang="en-US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1560" y="6381328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0066"/>
                </a:solidFill>
                <a:latin typeface="Trebuchet MS" pitchFamily="34" charset="0"/>
              </a:rPr>
              <a:t>Los estudios métricos de la información en la evaluación científica.</a:t>
            </a:r>
            <a:endParaRPr lang="es-ES" sz="12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10" name="7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810344"/>
          </a:xfrm>
        </p:spPr>
        <p:txBody>
          <a:bodyPr>
            <a:noAutofit/>
          </a:bodyPr>
          <a:lstStyle/>
          <a:p>
            <a:pPr marL="788670" lvl="1" indent="-514350">
              <a:lnSpc>
                <a:spcPct val="130000"/>
              </a:lnSpc>
              <a:spcBef>
                <a:spcPts val="1200"/>
              </a:spcBef>
              <a:defRPr/>
            </a:pPr>
            <a:r>
              <a:rPr lang="es-ES" sz="2400" b="1" dirty="0" smtClean="0">
                <a:solidFill>
                  <a:srgbClr val="000066"/>
                </a:solidFill>
                <a:latin typeface="Trebuchet MS" pitchFamily="34" charset="0"/>
              </a:rPr>
              <a:t>3.2. Indicadores bibliométricos. Clasificación</a:t>
            </a:r>
            <a:endParaRPr lang="es-ES" sz="24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789040"/>
            <a:ext cx="6876899" cy="23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651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88670" lvl="1" indent="-514350">
              <a:lnSpc>
                <a:spcPct val="130000"/>
              </a:lnSpc>
              <a:spcBef>
                <a:spcPts val="1200"/>
              </a:spcBef>
              <a:defRPr/>
            </a:pPr>
            <a:r>
              <a:rPr lang="es-ES" sz="2000" dirty="0" smtClean="0">
                <a:solidFill>
                  <a:srgbClr val="000066"/>
                </a:solidFill>
                <a:latin typeface="Trebuchet MS" pitchFamily="34" charset="0"/>
              </a:rPr>
              <a:t>3.1. </a:t>
            </a:r>
            <a:r>
              <a:rPr lang="es-ES" sz="2000" dirty="0">
                <a:solidFill>
                  <a:srgbClr val="000066"/>
                </a:solidFill>
                <a:latin typeface="Trebuchet MS" pitchFamily="34" charset="0"/>
              </a:rPr>
              <a:t>Metodología para la obtención y el tratamiento de los datos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11560" y="6381328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0066"/>
                </a:solidFill>
                <a:latin typeface="Trebuchet MS" pitchFamily="34" charset="0"/>
              </a:rPr>
              <a:t>Los estudios métricos de la información en la evaluación científica.</a:t>
            </a:r>
            <a:endParaRPr lang="es-ES" sz="12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189915436"/>
              </p:ext>
            </p:extLst>
          </p:nvPr>
        </p:nvGraphicFramePr>
        <p:xfrm>
          <a:off x="1524000" y="1397000"/>
          <a:ext cx="6720408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328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464496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None/>
            </a:pPr>
            <a:r>
              <a:rPr lang="es-ES_tradnl" b="1" dirty="0" smtClean="0">
                <a:solidFill>
                  <a:srgbClr val="000066"/>
                </a:solidFill>
                <a:latin typeface="Trebuchet MS" pitchFamily="34" charset="0"/>
              </a:rPr>
              <a:t>Indicadores de </a:t>
            </a:r>
            <a:r>
              <a:rPr lang="es-ES_tradnl" b="1" dirty="0" smtClean="0">
                <a:solidFill>
                  <a:srgbClr val="FF3399"/>
                </a:solidFill>
                <a:latin typeface="Trebuchet MS" pitchFamily="34" charset="0"/>
              </a:rPr>
              <a:t>impacto</a:t>
            </a:r>
            <a:r>
              <a:rPr lang="es-ES_tradnl" b="1" dirty="0" smtClean="0">
                <a:solidFill>
                  <a:srgbClr val="000066"/>
                </a:solidFill>
                <a:latin typeface="Trebuchet MS" pitchFamily="34" charset="0"/>
              </a:rPr>
              <a:t>.</a:t>
            </a:r>
            <a:r>
              <a:rPr lang="es-ES" b="1" dirty="0" smtClean="0">
                <a:solidFill>
                  <a:srgbClr val="000066"/>
                </a:solidFill>
                <a:latin typeface="Trebuchet MS" pitchFamily="34" charset="0"/>
              </a:rPr>
              <a:t> Índice h</a:t>
            </a:r>
          </a:p>
          <a:p>
            <a:pPr marL="1085850" lvl="1" indent="-342900" eaLnBrk="0" hangingPunct="0">
              <a:spcAft>
                <a:spcPct val="60000"/>
              </a:spcAft>
              <a:buNone/>
            </a:pPr>
            <a:endParaRPr lang="es-ES" sz="2100" b="1" dirty="0">
              <a:solidFill>
                <a:srgbClr val="000066"/>
              </a:solidFill>
              <a:latin typeface="Trebuchet MS" pitchFamily="34" charset="0"/>
            </a:endParaRPr>
          </a:p>
          <a:p>
            <a:pPr marL="1085850" lvl="1" indent="-342900" eaLnBrk="0" hangingPunct="0">
              <a:spcAft>
                <a:spcPct val="60000"/>
              </a:spcAft>
              <a:buNone/>
            </a:pPr>
            <a:r>
              <a:rPr lang="es-ES" sz="2100" b="1" dirty="0" smtClean="0">
                <a:solidFill>
                  <a:srgbClr val="000066"/>
                </a:solidFill>
                <a:latin typeface="Trebuchet MS" pitchFamily="34" charset="0"/>
              </a:rPr>
              <a:t>Si consideramos la lista de publicaciones de un científico y las ordenamos de acuerdo al número de citaciones recibidas por cada una de ellas, su índice h se corresponderá con el número de orden de la primera publicación que haya recibido, al menos, un número de citas mayor o igual a esa posición. (Rousseau, 2009)</a:t>
            </a:r>
          </a:p>
          <a:p>
            <a:pPr>
              <a:buNone/>
            </a:pPr>
            <a:r>
              <a:rPr lang="es-ES_tradnl" b="1" dirty="0" smtClean="0">
                <a:solidFill>
                  <a:srgbClr val="000066"/>
                </a:solidFill>
                <a:latin typeface="Trebuchet MS" pitchFamily="34" charset="0"/>
              </a:rPr>
              <a:t> </a:t>
            </a:r>
            <a:endParaRPr lang="es-ES" b="1" dirty="0" smtClean="0">
              <a:solidFill>
                <a:srgbClr val="000066"/>
              </a:solidFill>
              <a:latin typeface="Trebuchet MS" pitchFamily="34" charset="0"/>
            </a:endParaRPr>
          </a:p>
          <a:p>
            <a:pPr marL="804863" indent="-531813" eaLnBrk="0" hangingPunct="0">
              <a:spcBef>
                <a:spcPts val="900"/>
              </a:spcBef>
              <a:spcAft>
                <a:spcPts val="900"/>
              </a:spcAft>
              <a:buClr>
                <a:srgbClr val="FFC000"/>
              </a:buClr>
              <a:buSzPct val="99000"/>
              <a:buFont typeface="Wingdings" pitchFamily="2" charset="2"/>
              <a:buChar char="§"/>
            </a:pPr>
            <a:endParaRPr lang="es-ES" b="1" dirty="0" smtClean="0">
              <a:solidFill>
                <a:srgbClr val="000066"/>
              </a:solidFill>
              <a:latin typeface="Trebuchet MS" pitchFamily="34" charset="0"/>
            </a:endParaRPr>
          </a:p>
          <a:p>
            <a:pPr marL="804863" indent="-531813">
              <a:lnSpc>
                <a:spcPct val="130000"/>
              </a:lnSpc>
              <a:spcBef>
                <a:spcPts val="1200"/>
              </a:spcBef>
              <a:buClr>
                <a:srgbClr val="FFC000"/>
              </a:buClr>
              <a:buSzPct val="99000"/>
              <a:buFont typeface="Wingdings" pitchFamily="2" charset="2"/>
              <a:buChar char="Ø"/>
              <a:defRPr/>
            </a:pPr>
            <a:endParaRPr lang="en-US" b="1" dirty="0">
              <a:solidFill>
                <a:srgbClr val="000066"/>
              </a:solidFill>
              <a:latin typeface="Trebuchet MS" pitchFamily="34" charset="0"/>
            </a:endParaRPr>
          </a:p>
          <a:p>
            <a:pPr marL="804863" indent="-531813">
              <a:lnSpc>
                <a:spcPct val="130000"/>
              </a:lnSpc>
              <a:spcBef>
                <a:spcPts val="1200"/>
              </a:spcBef>
              <a:buClr>
                <a:srgbClr val="FFC000"/>
              </a:buClr>
              <a:buSzPct val="99000"/>
              <a:buFont typeface="Wingdings" pitchFamily="2" charset="2"/>
              <a:buChar char="Ø"/>
              <a:defRPr/>
            </a:pPr>
            <a:endParaRPr lang="en-US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1560" y="6381328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0066"/>
                </a:solidFill>
                <a:latin typeface="Trebuchet MS" pitchFamily="34" charset="0"/>
              </a:rPr>
              <a:t>Los estudios métricos de la información en la evaluación científica.</a:t>
            </a:r>
            <a:endParaRPr lang="es-ES" sz="12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10" name="7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810344"/>
          </a:xfrm>
        </p:spPr>
        <p:txBody>
          <a:bodyPr>
            <a:noAutofit/>
          </a:bodyPr>
          <a:lstStyle/>
          <a:p>
            <a:pPr marL="788670" lvl="1" indent="-514350">
              <a:lnSpc>
                <a:spcPct val="130000"/>
              </a:lnSpc>
              <a:spcBef>
                <a:spcPts val="1200"/>
              </a:spcBef>
              <a:defRPr/>
            </a:pPr>
            <a:r>
              <a:rPr lang="es-ES" sz="2400" b="1" dirty="0" smtClean="0">
                <a:solidFill>
                  <a:srgbClr val="000066"/>
                </a:solidFill>
                <a:latin typeface="Trebuchet MS" pitchFamily="34" charset="0"/>
              </a:rPr>
              <a:t>3.2. Indicadores bibliométricos. Clasificación</a:t>
            </a:r>
            <a:endParaRPr lang="es-ES" sz="24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31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464496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None/>
            </a:pPr>
            <a:r>
              <a:rPr lang="es-ES_tradnl" b="1" dirty="0" smtClean="0">
                <a:solidFill>
                  <a:srgbClr val="000066"/>
                </a:solidFill>
                <a:latin typeface="Trebuchet MS" pitchFamily="34" charset="0"/>
              </a:rPr>
              <a:t>Indicadores de </a:t>
            </a:r>
            <a:r>
              <a:rPr lang="es-ES_tradnl" b="1" dirty="0" smtClean="0">
                <a:solidFill>
                  <a:srgbClr val="FF3399"/>
                </a:solidFill>
                <a:latin typeface="Trebuchet MS" pitchFamily="34" charset="0"/>
              </a:rPr>
              <a:t>impacto.</a:t>
            </a:r>
            <a:r>
              <a:rPr lang="es-ES" b="1" dirty="0" smtClean="0">
                <a:solidFill>
                  <a:srgbClr val="000066"/>
                </a:solidFill>
                <a:latin typeface="Trebuchet MS" pitchFamily="34" charset="0"/>
              </a:rPr>
              <a:t> Índice h</a:t>
            </a:r>
          </a:p>
          <a:p>
            <a:pPr>
              <a:buNone/>
            </a:pPr>
            <a:r>
              <a:rPr lang="es-ES_tradnl" b="1" dirty="0" smtClean="0">
                <a:solidFill>
                  <a:srgbClr val="000066"/>
                </a:solidFill>
                <a:latin typeface="Trebuchet MS" pitchFamily="34" charset="0"/>
              </a:rPr>
              <a:t> </a:t>
            </a:r>
            <a:endParaRPr lang="es-ES" b="1" dirty="0" smtClean="0">
              <a:solidFill>
                <a:srgbClr val="000066"/>
              </a:solidFill>
              <a:latin typeface="Trebuchet MS" pitchFamily="34" charset="0"/>
            </a:endParaRPr>
          </a:p>
          <a:p>
            <a:pPr marL="804863" indent="-531813" eaLnBrk="0" hangingPunct="0">
              <a:spcBef>
                <a:spcPts val="900"/>
              </a:spcBef>
              <a:spcAft>
                <a:spcPts val="900"/>
              </a:spcAft>
              <a:buClr>
                <a:srgbClr val="FFC000"/>
              </a:buClr>
              <a:buSzPct val="99000"/>
              <a:buFont typeface="Wingdings" pitchFamily="2" charset="2"/>
              <a:buChar char="§"/>
            </a:pPr>
            <a:endParaRPr lang="es-ES" b="1" dirty="0" smtClean="0">
              <a:solidFill>
                <a:srgbClr val="000066"/>
              </a:solidFill>
              <a:latin typeface="Trebuchet MS" pitchFamily="34" charset="0"/>
            </a:endParaRPr>
          </a:p>
          <a:p>
            <a:pPr marL="804863" indent="-531813">
              <a:lnSpc>
                <a:spcPct val="130000"/>
              </a:lnSpc>
              <a:spcBef>
                <a:spcPts val="1200"/>
              </a:spcBef>
              <a:buClr>
                <a:srgbClr val="FFC000"/>
              </a:buClr>
              <a:buSzPct val="99000"/>
              <a:buFont typeface="Wingdings" pitchFamily="2" charset="2"/>
              <a:buChar char="Ø"/>
              <a:defRPr/>
            </a:pPr>
            <a:endParaRPr lang="en-US" b="1" dirty="0">
              <a:solidFill>
                <a:srgbClr val="000066"/>
              </a:solidFill>
              <a:latin typeface="Trebuchet MS" pitchFamily="34" charset="0"/>
            </a:endParaRPr>
          </a:p>
          <a:p>
            <a:pPr marL="804863" indent="-531813">
              <a:lnSpc>
                <a:spcPct val="130000"/>
              </a:lnSpc>
              <a:spcBef>
                <a:spcPts val="1200"/>
              </a:spcBef>
              <a:buClr>
                <a:srgbClr val="FFC000"/>
              </a:buClr>
              <a:buSzPct val="99000"/>
              <a:buFont typeface="Wingdings" pitchFamily="2" charset="2"/>
              <a:buChar char="Ø"/>
              <a:defRPr/>
            </a:pPr>
            <a:endParaRPr lang="en-US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1560" y="6381328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0066"/>
                </a:solidFill>
                <a:latin typeface="Trebuchet MS" pitchFamily="34" charset="0"/>
              </a:rPr>
              <a:t>Los estudios métricos de la información en la evaluación científica.</a:t>
            </a:r>
            <a:endParaRPr lang="es-ES" sz="12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10" name="7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810344"/>
          </a:xfrm>
        </p:spPr>
        <p:txBody>
          <a:bodyPr>
            <a:noAutofit/>
          </a:bodyPr>
          <a:lstStyle/>
          <a:p>
            <a:pPr marL="788670" lvl="1" indent="-514350">
              <a:lnSpc>
                <a:spcPct val="130000"/>
              </a:lnSpc>
              <a:spcBef>
                <a:spcPts val="1200"/>
              </a:spcBef>
              <a:defRPr/>
            </a:pPr>
            <a:r>
              <a:rPr lang="es-ES" sz="2400" b="1" dirty="0" smtClean="0">
                <a:solidFill>
                  <a:srgbClr val="000066"/>
                </a:solidFill>
                <a:latin typeface="Trebuchet MS" pitchFamily="34" charset="0"/>
              </a:rPr>
              <a:t>3.2. Indicadores bibliométricos. Clasificación</a:t>
            </a:r>
            <a:endParaRPr lang="es-ES" sz="24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l="502" t="10707" r="2421" b="4827"/>
          <a:stretch>
            <a:fillRect/>
          </a:stretch>
        </p:blipFill>
        <p:spPr bwMode="auto">
          <a:xfrm>
            <a:off x="1060920" y="1700808"/>
            <a:ext cx="724810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23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05395" y="1268760"/>
            <a:ext cx="8229600" cy="396044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None/>
            </a:pPr>
            <a:r>
              <a:rPr lang="es-ES_tradnl" b="1" dirty="0" smtClean="0">
                <a:solidFill>
                  <a:srgbClr val="000066"/>
                </a:solidFill>
                <a:latin typeface="Trebuchet MS" pitchFamily="34" charset="0"/>
              </a:rPr>
              <a:t>Indicadores de </a:t>
            </a:r>
            <a:r>
              <a:rPr lang="es-ES_tradnl" b="1" dirty="0" smtClean="0">
                <a:solidFill>
                  <a:srgbClr val="FFC000"/>
                </a:solidFill>
                <a:latin typeface="Trebuchet MS" pitchFamily="34" charset="0"/>
              </a:rPr>
              <a:t>visibilidad</a:t>
            </a:r>
            <a:r>
              <a:rPr lang="es-ES_tradnl" b="1" dirty="0" smtClean="0">
                <a:solidFill>
                  <a:srgbClr val="000066"/>
                </a:solidFill>
                <a:latin typeface="Trebuchet MS" pitchFamily="34" charset="0"/>
              </a:rPr>
              <a:t>.</a:t>
            </a:r>
            <a:r>
              <a:rPr lang="es-ES" b="1" dirty="0" smtClean="0">
                <a:solidFill>
                  <a:srgbClr val="000066"/>
                </a:solidFill>
                <a:latin typeface="Trebuchet MS" pitchFamily="34" charset="0"/>
              </a:rPr>
              <a:t> </a:t>
            </a:r>
          </a:p>
          <a:p>
            <a:pPr marL="1085850" lvl="1" indent="-730250" eaLnBrk="0" hangingPunct="0">
              <a:spcAft>
                <a:spcPct val="60000"/>
              </a:spcAft>
              <a:buNone/>
            </a:pPr>
            <a:r>
              <a:rPr lang="es-ES" b="1" dirty="0" smtClean="0">
                <a:solidFill>
                  <a:srgbClr val="000066"/>
                </a:solidFill>
                <a:latin typeface="Trebuchet MS" pitchFamily="34" charset="0"/>
              </a:rPr>
              <a:t>Distribución de las revistas en cuartiles</a:t>
            </a:r>
          </a:p>
          <a:p>
            <a:pPr marL="1085850" lvl="1" indent="-342900" eaLnBrk="0" hangingPunct="0">
              <a:spcAft>
                <a:spcPct val="60000"/>
              </a:spcAft>
              <a:buNone/>
            </a:pPr>
            <a:endParaRPr lang="es-ES" sz="2000" dirty="0"/>
          </a:p>
          <a:p>
            <a:pPr marL="1085850" lvl="1" indent="-342900" eaLnBrk="0" hangingPunct="0">
              <a:spcAft>
                <a:spcPct val="60000"/>
              </a:spcAft>
              <a:buNone/>
            </a:pPr>
            <a:endParaRPr lang="es-ES" sz="2100" b="1" dirty="0">
              <a:solidFill>
                <a:srgbClr val="000066"/>
              </a:solidFill>
              <a:latin typeface="Trebuchet MS" pitchFamily="34" charset="0"/>
            </a:endParaRPr>
          </a:p>
          <a:p>
            <a:pPr>
              <a:buNone/>
            </a:pPr>
            <a:r>
              <a:rPr lang="es-ES_tradnl" b="1" dirty="0" smtClean="0">
                <a:solidFill>
                  <a:srgbClr val="000066"/>
                </a:solidFill>
                <a:latin typeface="Trebuchet MS" pitchFamily="34" charset="0"/>
              </a:rPr>
              <a:t> </a:t>
            </a:r>
            <a:endParaRPr lang="es-ES" b="1" dirty="0" smtClean="0">
              <a:solidFill>
                <a:srgbClr val="000066"/>
              </a:solidFill>
              <a:latin typeface="Trebuchet MS" pitchFamily="34" charset="0"/>
            </a:endParaRPr>
          </a:p>
          <a:p>
            <a:endParaRPr lang="es-ES" dirty="0" smtClean="0"/>
          </a:p>
          <a:p>
            <a:pPr marL="804863" indent="-531813">
              <a:lnSpc>
                <a:spcPct val="130000"/>
              </a:lnSpc>
              <a:spcBef>
                <a:spcPts val="1200"/>
              </a:spcBef>
              <a:buClr>
                <a:srgbClr val="FFC000"/>
              </a:buClr>
              <a:buSzPct val="99000"/>
              <a:buFont typeface="Wingdings" pitchFamily="2" charset="2"/>
              <a:buChar char="Ø"/>
              <a:defRPr/>
            </a:pPr>
            <a:endParaRPr lang="en-US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1560" y="6381328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0066"/>
                </a:solidFill>
                <a:latin typeface="Trebuchet MS" pitchFamily="34" charset="0"/>
              </a:rPr>
              <a:t>Los estudios métricos de la información en la evaluación científica.</a:t>
            </a:r>
            <a:endParaRPr lang="es-ES" sz="12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10" name="7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810344"/>
          </a:xfrm>
        </p:spPr>
        <p:txBody>
          <a:bodyPr>
            <a:noAutofit/>
          </a:bodyPr>
          <a:lstStyle/>
          <a:p>
            <a:pPr marL="788670" lvl="1" indent="-514350">
              <a:lnSpc>
                <a:spcPct val="130000"/>
              </a:lnSpc>
              <a:spcBef>
                <a:spcPts val="1200"/>
              </a:spcBef>
              <a:defRPr/>
            </a:pPr>
            <a:r>
              <a:rPr lang="es-ES" sz="2400" b="1" dirty="0" smtClean="0">
                <a:solidFill>
                  <a:srgbClr val="000066"/>
                </a:solidFill>
                <a:latin typeface="Trebuchet MS" pitchFamily="34" charset="0"/>
              </a:rPr>
              <a:t>3.2. Indicadores bibliométricos. Clasificación</a:t>
            </a:r>
            <a:endParaRPr lang="es-ES" sz="24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2" t="37249" r="26640" b="33353"/>
          <a:stretch/>
        </p:blipFill>
        <p:spPr bwMode="auto">
          <a:xfrm>
            <a:off x="683568" y="2376280"/>
            <a:ext cx="4980253" cy="189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84" t="8223" r="21701" b="76732"/>
          <a:stretch/>
        </p:blipFill>
        <p:spPr bwMode="auto">
          <a:xfrm>
            <a:off x="3563888" y="4643201"/>
            <a:ext cx="4618783" cy="158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84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8424936" cy="4967158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None/>
            </a:pPr>
            <a:r>
              <a:rPr lang="es-ES_tradnl" sz="1800" dirty="0" smtClean="0">
                <a:solidFill>
                  <a:srgbClr val="000066"/>
                </a:solidFill>
                <a:latin typeface="Trebuchet MS" pitchFamily="34" charset="0"/>
              </a:rPr>
              <a:t> Visualización de redes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None/>
            </a:pPr>
            <a:endParaRPr lang="es-ES_tradnl" sz="1800" dirty="0" smtClean="0">
              <a:solidFill>
                <a:srgbClr val="000066"/>
              </a:solidFill>
              <a:latin typeface="Trebuchet MS" pitchFamily="34" charset="0"/>
            </a:endParaRPr>
          </a:p>
          <a:p>
            <a:pPr>
              <a:buNone/>
            </a:pPr>
            <a:r>
              <a:rPr lang="es-ES_tradnl" b="1" dirty="0" smtClean="0">
                <a:solidFill>
                  <a:srgbClr val="000066"/>
                </a:solidFill>
                <a:latin typeface="Trebuchet MS" pitchFamily="34" charset="0"/>
              </a:rPr>
              <a:t> </a:t>
            </a:r>
            <a:endParaRPr lang="es-ES" b="1" dirty="0" smtClean="0">
              <a:solidFill>
                <a:srgbClr val="000066"/>
              </a:solidFill>
              <a:latin typeface="Trebuchet MS" pitchFamily="34" charset="0"/>
            </a:endParaRPr>
          </a:p>
          <a:p>
            <a:pPr marL="804863" indent="-531813" eaLnBrk="0" hangingPunct="0">
              <a:spcBef>
                <a:spcPts val="900"/>
              </a:spcBef>
              <a:spcAft>
                <a:spcPts val="900"/>
              </a:spcAft>
              <a:buClr>
                <a:srgbClr val="FFC000"/>
              </a:buClr>
              <a:buSzPct val="99000"/>
              <a:buFont typeface="Wingdings" pitchFamily="2" charset="2"/>
              <a:buChar char="§"/>
            </a:pPr>
            <a:endParaRPr lang="es-ES" b="1" dirty="0" smtClean="0">
              <a:solidFill>
                <a:srgbClr val="000066"/>
              </a:solidFill>
              <a:latin typeface="Trebuchet MS" pitchFamily="34" charset="0"/>
            </a:endParaRPr>
          </a:p>
          <a:p>
            <a:pPr marL="804863" indent="-531813">
              <a:lnSpc>
                <a:spcPct val="130000"/>
              </a:lnSpc>
              <a:spcBef>
                <a:spcPts val="1200"/>
              </a:spcBef>
              <a:buClr>
                <a:srgbClr val="FFC000"/>
              </a:buClr>
              <a:buSzPct val="99000"/>
              <a:buFont typeface="Wingdings" pitchFamily="2" charset="2"/>
              <a:buChar char="Ø"/>
              <a:defRPr/>
            </a:pPr>
            <a:endParaRPr lang="en-US" b="1" dirty="0">
              <a:solidFill>
                <a:srgbClr val="000066"/>
              </a:solidFill>
              <a:latin typeface="Trebuchet MS" pitchFamily="34" charset="0"/>
            </a:endParaRPr>
          </a:p>
          <a:p>
            <a:pPr marL="804863" indent="-531813">
              <a:lnSpc>
                <a:spcPct val="130000"/>
              </a:lnSpc>
              <a:spcBef>
                <a:spcPts val="1200"/>
              </a:spcBef>
              <a:buClr>
                <a:srgbClr val="FFC000"/>
              </a:buClr>
              <a:buSzPct val="99000"/>
              <a:buFont typeface="Wingdings" pitchFamily="2" charset="2"/>
              <a:buChar char="Ø"/>
              <a:defRPr/>
            </a:pPr>
            <a:endParaRPr lang="en-US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1560" y="6381328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0066"/>
                </a:solidFill>
                <a:latin typeface="Trebuchet MS" pitchFamily="34" charset="0"/>
              </a:rPr>
              <a:t>Los estudios métricos de la información en la evaluación científica.</a:t>
            </a:r>
            <a:endParaRPr lang="es-ES" sz="12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10" name="7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810344"/>
          </a:xfrm>
        </p:spPr>
        <p:txBody>
          <a:bodyPr>
            <a:noAutofit/>
          </a:bodyPr>
          <a:lstStyle/>
          <a:p>
            <a:pPr marL="788670" lvl="1" indent="-514350">
              <a:lnSpc>
                <a:spcPct val="130000"/>
              </a:lnSpc>
              <a:spcBef>
                <a:spcPts val="1200"/>
              </a:spcBef>
              <a:defRPr/>
            </a:pPr>
            <a:r>
              <a:rPr lang="es-ES" sz="2400" b="1" dirty="0" smtClean="0">
                <a:solidFill>
                  <a:srgbClr val="000066"/>
                </a:solidFill>
                <a:latin typeface="Trebuchet MS" pitchFamily="34" charset="0"/>
              </a:rPr>
              <a:t>3.2. </a:t>
            </a:r>
            <a:r>
              <a:rPr lang="es-ES" sz="2400" b="1" dirty="0" smtClean="0">
                <a:solidFill>
                  <a:srgbClr val="000066"/>
                </a:solidFill>
                <a:latin typeface="Trebuchet MS" pitchFamily="34" charset="0"/>
              </a:rPr>
              <a:t>Indicadores bibliométricos. Visualización</a:t>
            </a:r>
            <a:endParaRPr lang="es-ES" sz="24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40474"/>
            <a:ext cx="2294756" cy="167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81684"/>
            <a:ext cx="4040458" cy="83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42" y="4941168"/>
            <a:ext cx="2614690" cy="10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340" y="3542231"/>
            <a:ext cx="27527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50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628" y="1340767"/>
            <a:ext cx="7236804" cy="496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8424936" cy="4967158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None/>
            </a:pPr>
            <a:r>
              <a:rPr lang="es-ES_tradnl" sz="1800" dirty="0" smtClean="0">
                <a:solidFill>
                  <a:srgbClr val="000066"/>
                </a:solidFill>
                <a:latin typeface="Trebuchet MS" pitchFamily="34" charset="0"/>
              </a:rPr>
              <a:t>Relaciones temáticas                                  Producción de Brasil en </a:t>
            </a:r>
            <a:r>
              <a:rPr lang="es-ES_tradnl" sz="1800" dirty="0" err="1" smtClean="0">
                <a:solidFill>
                  <a:srgbClr val="000066"/>
                </a:solidFill>
                <a:latin typeface="Trebuchet MS" pitchFamily="34" charset="0"/>
              </a:rPr>
              <a:t>Neorosci</a:t>
            </a:r>
            <a:r>
              <a:rPr lang="es-ES_tradnl" sz="1800" dirty="0" smtClean="0">
                <a:solidFill>
                  <a:srgbClr val="000066"/>
                </a:solidFill>
                <a:latin typeface="Trebuchet MS" pitchFamily="34" charset="0"/>
              </a:rPr>
              <a:t>.</a:t>
            </a:r>
          </a:p>
          <a:p>
            <a:pPr>
              <a:buNone/>
            </a:pPr>
            <a:r>
              <a:rPr lang="es-ES_tradnl" b="1" dirty="0" smtClean="0">
                <a:solidFill>
                  <a:srgbClr val="000066"/>
                </a:solidFill>
                <a:latin typeface="Trebuchet MS" pitchFamily="34" charset="0"/>
              </a:rPr>
              <a:t> </a:t>
            </a:r>
            <a:endParaRPr lang="es-ES" b="1" dirty="0" smtClean="0">
              <a:solidFill>
                <a:srgbClr val="000066"/>
              </a:solidFill>
              <a:latin typeface="Trebuchet MS" pitchFamily="34" charset="0"/>
            </a:endParaRPr>
          </a:p>
          <a:p>
            <a:pPr marL="804863" indent="-531813" eaLnBrk="0" hangingPunct="0">
              <a:spcBef>
                <a:spcPts val="900"/>
              </a:spcBef>
              <a:spcAft>
                <a:spcPts val="900"/>
              </a:spcAft>
              <a:buClr>
                <a:srgbClr val="FFC000"/>
              </a:buClr>
              <a:buSzPct val="99000"/>
              <a:buFont typeface="Wingdings" pitchFamily="2" charset="2"/>
              <a:buChar char="§"/>
            </a:pPr>
            <a:endParaRPr lang="es-ES" b="1" dirty="0" smtClean="0">
              <a:solidFill>
                <a:srgbClr val="000066"/>
              </a:solidFill>
              <a:latin typeface="Trebuchet MS" pitchFamily="34" charset="0"/>
            </a:endParaRPr>
          </a:p>
          <a:p>
            <a:pPr marL="804863" indent="-531813">
              <a:lnSpc>
                <a:spcPct val="130000"/>
              </a:lnSpc>
              <a:spcBef>
                <a:spcPts val="1200"/>
              </a:spcBef>
              <a:buClr>
                <a:srgbClr val="FFC000"/>
              </a:buClr>
              <a:buSzPct val="99000"/>
              <a:buFont typeface="Wingdings" pitchFamily="2" charset="2"/>
              <a:buChar char="Ø"/>
              <a:defRPr/>
            </a:pPr>
            <a:endParaRPr lang="en-US" b="1" dirty="0">
              <a:solidFill>
                <a:srgbClr val="000066"/>
              </a:solidFill>
              <a:latin typeface="Trebuchet MS" pitchFamily="34" charset="0"/>
            </a:endParaRPr>
          </a:p>
          <a:p>
            <a:pPr marL="804863" indent="-531813">
              <a:lnSpc>
                <a:spcPct val="130000"/>
              </a:lnSpc>
              <a:spcBef>
                <a:spcPts val="1200"/>
              </a:spcBef>
              <a:buClr>
                <a:srgbClr val="FFC000"/>
              </a:buClr>
              <a:buSzPct val="99000"/>
              <a:buFont typeface="Wingdings" pitchFamily="2" charset="2"/>
              <a:buChar char="Ø"/>
              <a:defRPr/>
            </a:pPr>
            <a:endParaRPr lang="en-US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1560" y="6381328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0066"/>
                </a:solidFill>
                <a:latin typeface="Trebuchet MS" pitchFamily="34" charset="0"/>
              </a:rPr>
              <a:t>Los estudios métricos de la información en la evaluación científica.</a:t>
            </a:r>
            <a:endParaRPr lang="es-ES" sz="12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10" name="7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810344"/>
          </a:xfrm>
        </p:spPr>
        <p:txBody>
          <a:bodyPr>
            <a:noAutofit/>
          </a:bodyPr>
          <a:lstStyle/>
          <a:p>
            <a:pPr marL="788670" lvl="1" indent="-514350">
              <a:lnSpc>
                <a:spcPct val="130000"/>
              </a:lnSpc>
              <a:spcBef>
                <a:spcPts val="1200"/>
              </a:spcBef>
              <a:defRPr/>
            </a:pPr>
            <a:r>
              <a:rPr lang="es-ES" sz="2400" b="1" dirty="0" smtClean="0">
                <a:solidFill>
                  <a:srgbClr val="000066"/>
                </a:solidFill>
                <a:latin typeface="Trebuchet MS" pitchFamily="34" charset="0"/>
              </a:rPr>
              <a:t>3.2. </a:t>
            </a:r>
            <a:r>
              <a:rPr lang="es-ES" sz="2400" b="1" dirty="0" smtClean="0">
                <a:solidFill>
                  <a:srgbClr val="000066"/>
                </a:solidFill>
                <a:latin typeface="Trebuchet MS" pitchFamily="34" charset="0"/>
              </a:rPr>
              <a:t>Indicadores bibliométricos. Clasificación</a:t>
            </a:r>
            <a:endParaRPr lang="es-ES" sz="24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07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1600" y="3789040"/>
            <a:ext cx="6984776" cy="1087760"/>
          </a:xfrm>
        </p:spPr>
        <p:txBody>
          <a:bodyPr>
            <a:normAutofit fontScale="90000"/>
          </a:bodyPr>
          <a:lstStyle/>
          <a:p>
            <a:pPr marL="176213" lvl="0" algn="l" defTabSz="279400"/>
            <a:r>
              <a:rPr lang="es-ES" sz="2300" b="1" dirty="0" smtClean="0">
                <a:solidFill>
                  <a:srgbClr val="000066"/>
                </a:solidFill>
                <a:latin typeface="Trebuchet MS" pitchFamily="34" charset="0"/>
              </a:rPr>
              <a:t>Tema 4: </a:t>
            </a:r>
            <a:r>
              <a:rPr lang="es-ES" sz="2400" b="1" dirty="0"/>
              <a:t> </a:t>
            </a:r>
            <a:r>
              <a:rPr lang="es-ES" sz="2300" b="1" dirty="0">
                <a:solidFill>
                  <a:srgbClr val="000066"/>
                </a:solidFill>
                <a:latin typeface="Trebuchet MS" pitchFamily="34" charset="0"/>
              </a:rPr>
              <a:t>Niveles de Evaluación de la actividad científica </a:t>
            </a:r>
            <a:br>
              <a:rPr lang="es-ES" sz="2300" b="1" dirty="0">
                <a:solidFill>
                  <a:srgbClr val="000066"/>
                </a:solidFill>
                <a:latin typeface="Trebuchet MS" pitchFamily="34" charset="0"/>
              </a:rPr>
            </a:br>
            <a:endParaRPr lang="es-ES" sz="23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5013176"/>
            <a:ext cx="7249616" cy="64467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ES" sz="1200" b="1" dirty="0" smtClean="0">
                <a:solidFill>
                  <a:srgbClr val="000066"/>
                </a:solidFill>
                <a:latin typeface="Trebuchet MS" pitchFamily="34" charset="0"/>
                <a:ea typeface="+mn-ea"/>
                <a:cs typeface="+mn-cs"/>
              </a:rPr>
              <a:t>Curso: Los estudios métricos de la información en la evaluación científica.</a:t>
            </a:r>
          </a:p>
          <a:p>
            <a:pPr>
              <a:spcBef>
                <a:spcPts val="0"/>
              </a:spcBef>
            </a:pPr>
            <a:r>
              <a:rPr lang="es-ES" sz="1200" b="1" dirty="0" smtClean="0">
                <a:solidFill>
                  <a:srgbClr val="000066"/>
                </a:solidFill>
                <a:latin typeface="Trebuchet MS" pitchFamily="34" charset="0"/>
                <a:ea typeface="+mn-ea"/>
                <a:cs typeface="+mn-cs"/>
              </a:rPr>
              <a:t>Universidad de Costa Rica</a:t>
            </a:r>
          </a:p>
          <a:p>
            <a:pPr>
              <a:spcBef>
                <a:spcPts val="0"/>
              </a:spcBef>
            </a:pPr>
            <a:r>
              <a:rPr lang="es-ES" sz="1200" b="1" dirty="0" smtClean="0">
                <a:solidFill>
                  <a:srgbClr val="000066"/>
                </a:solidFill>
                <a:latin typeface="Trebuchet MS" pitchFamily="34" charset="0"/>
                <a:ea typeface="+mn-ea"/>
                <a:cs typeface="+mn-cs"/>
              </a:rPr>
              <a:t>Septiembre 2015</a:t>
            </a:r>
          </a:p>
        </p:txBody>
      </p:sp>
    </p:spTree>
    <p:extLst>
      <p:ext uri="{BB962C8B-B14F-4D97-AF65-F5344CB8AC3E}">
        <p14:creationId xmlns:p14="http://schemas.microsoft.com/office/powerpoint/2010/main" val="133246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11560" y="6381328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0066"/>
                </a:solidFill>
                <a:latin typeface="Trebuchet MS" pitchFamily="34" charset="0"/>
              </a:rPr>
              <a:t>Los estudios métricos de la información en la evaluación científica.</a:t>
            </a:r>
            <a:endParaRPr lang="es-ES" sz="12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10" name="7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810344"/>
          </a:xfrm>
        </p:spPr>
        <p:txBody>
          <a:bodyPr>
            <a:noAutofit/>
          </a:bodyPr>
          <a:lstStyle/>
          <a:p>
            <a:pPr lvl="0"/>
            <a:r>
              <a:rPr lang="es-ES" sz="2400" b="1" dirty="0">
                <a:solidFill>
                  <a:srgbClr val="000066"/>
                </a:solidFill>
                <a:latin typeface="Trebuchet MS" pitchFamily="34" charset="0"/>
              </a:rPr>
              <a:t>4. Niveles de evaluación de la Actividad científica</a:t>
            </a:r>
          </a:p>
        </p:txBody>
      </p:sp>
      <p:sp>
        <p:nvSpPr>
          <p:cNvPr id="9" name="2 Marcador de contenido"/>
          <p:cNvSpPr>
            <a:spLocks noGrp="1"/>
          </p:cNvSpPr>
          <p:nvPr>
            <p:ph sz="quarter" idx="1"/>
          </p:nvPr>
        </p:nvSpPr>
        <p:spPr>
          <a:xfrm>
            <a:off x="405395" y="1268760"/>
            <a:ext cx="8229600" cy="4968552"/>
          </a:xfrm>
        </p:spPr>
        <p:txBody>
          <a:bodyPr>
            <a:normAutofit/>
          </a:bodyPr>
          <a:lstStyle/>
          <a:p>
            <a:pPr lvl="1"/>
            <a:r>
              <a:rPr lang="es-ES" sz="2800" dirty="0" smtClean="0"/>
              <a:t>4.1. Evaluación </a:t>
            </a:r>
            <a:r>
              <a:rPr lang="es-ES" sz="2800" dirty="0"/>
              <a:t>a nivel macro</a:t>
            </a:r>
          </a:p>
          <a:p>
            <a:pPr lvl="2"/>
            <a:r>
              <a:rPr lang="es-ES" sz="2800" dirty="0"/>
              <a:t>Indicadores y metodologías adecuados para la evaluación de países</a:t>
            </a:r>
          </a:p>
          <a:p>
            <a:pPr lvl="2"/>
            <a:r>
              <a:rPr lang="es-ES" sz="2800" dirty="0"/>
              <a:t>Colaboración internacional. Redes de países.</a:t>
            </a:r>
          </a:p>
          <a:p>
            <a:pPr lvl="2"/>
            <a:r>
              <a:rPr lang="es-ES" sz="2800" dirty="0"/>
              <a:t>Análisis de casos</a:t>
            </a:r>
          </a:p>
          <a:p>
            <a:pPr lvl="2"/>
            <a:r>
              <a:rPr lang="es-ES" sz="2800" dirty="0"/>
              <a:t>Visualización de indicadores a nivel </a:t>
            </a:r>
            <a:r>
              <a:rPr lang="es-ES" sz="2800" dirty="0" smtClean="0"/>
              <a:t>macro</a:t>
            </a:r>
          </a:p>
          <a:p>
            <a:endParaRPr lang="es-ES" sz="3200" dirty="0"/>
          </a:p>
          <a:p>
            <a:endParaRPr lang="es-ES" sz="3200" dirty="0" smtClean="0"/>
          </a:p>
          <a:p>
            <a:r>
              <a:rPr lang="es-ES" sz="2400" dirty="0" smtClean="0"/>
              <a:t>Práctica</a:t>
            </a:r>
            <a:r>
              <a:rPr lang="es-ES" sz="2400" dirty="0"/>
              <a:t>: Obtención de datos de </a:t>
            </a:r>
            <a:r>
              <a:rPr lang="es-ES" sz="2400" i="1" dirty="0" err="1"/>
              <a:t>Essential</a:t>
            </a:r>
            <a:r>
              <a:rPr lang="es-ES" sz="2400" i="1" dirty="0"/>
              <a:t> </a:t>
            </a:r>
            <a:r>
              <a:rPr lang="es-ES" sz="2400" i="1" dirty="0" err="1"/>
              <a:t>Science</a:t>
            </a:r>
            <a:r>
              <a:rPr lang="es-ES" sz="2400" i="1" dirty="0"/>
              <a:t> </a:t>
            </a:r>
            <a:r>
              <a:rPr lang="es-ES" sz="2400" i="1" dirty="0" err="1"/>
              <a:t>Indicators</a:t>
            </a:r>
            <a:r>
              <a:rPr lang="es-ES" sz="2400" i="1" dirty="0"/>
              <a:t> / </a:t>
            </a:r>
            <a:r>
              <a:rPr lang="es-ES" sz="2400" dirty="0"/>
              <a:t>Búsqueda en la </a:t>
            </a:r>
            <a:r>
              <a:rPr lang="es-ES" sz="2400" dirty="0" err="1"/>
              <a:t>WoS</a:t>
            </a:r>
            <a:endParaRPr lang="es-ES" sz="2400" dirty="0"/>
          </a:p>
          <a:p>
            <a:pPr>
              <a:buNone/>
            </a:pPr>
            <a:endParaRPr lang="es-ES" b="1" dirty="0" smtClean="0">
              <a:solidFill>
                <a:srgbClr val="000066"/>
              </a:solidFill>
              <a:latin typeface="Trebuchet MS" pitchFamily="34" charset="0"/>
            </a:endParaRPr>
          </a:p>
          <a:p>
            <a:endParaRPr lang="es-ES" dirty="0" smtClean="0"/>
          </a:p>
          <a:p>
            <a:pPr marL="804863" indent="-531813">
              <a:lnSpc>
                <a:spcPct val="130000"/>
              </a:lnSpc>
              <a:spcBef>
                <a:spcPts val="1200"/>
              </a:spcBef>
              <a:buClr>
                <a:srgbClr val="FFC000"/>
              </a:buClr>
              <a:buSzPct val="99000"/>
              <a:buFont typeface="Wingdings" pitchFamily="2" charset="2"/>
              <a:buChar char="Ø"/>
              <a:defRPr/>
            </a:pPr>
            <a:endParaRPr lang="en-US" b="1" dirty="0">
              <a:solidFill>
                <a:srgbClr val="000066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4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11560" y="6381328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0066"/>
                </a:solidFill>
                <a:latin typeface="Trebuchet MS" pitchFamily="34" charset="0"/>
              </a:rPr>
              <a:t>Los estudios métricos de la información en la evaluación científica.</a:t>
            </a:r>
            <a:endParaRPr lang="es-ES" sz="12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10" name="7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810344"/>
          </a:xfrm>
        </p:spPr>
        <p:txBody>
          <a:bodyPr>
            <a:noAutofit/>
          </a:bodyPr>
          <a:lstStyle/>
          <a:p>
            <a:pPr lvl="0"/>
            <a:r>
              <a:rPr lang="es-ES" sz="2400" b="1" dirty="0">
                <a:solidFill>
                  <a:srgbClr val="000066"/>
                </a:solidFill>
                <a:latin typeface="Trebuchet MS" pitchFamily="34" charset="0"/>
              </a:rPr>
              <a:t>4. Niveles de evaluación de la Actividad científica</a:t>
            </a:r>
          </a:p>
        </p:txBody>
      </p:sp>
      <p:sp>
        <p:nvSpPr>
          <p:cNvPr id="9" name="2 Marcador de contenido"/>
          <p:cNvSpPr>
            <a:spLocks noGrp="1"/>
          </p:cNvSpPr>
          <p:nvPr>
            <p:ph sz="quarter" idx="1"/>
          </p:nvPr>
        </p:nvSpPr>
        <p:spPr>
          <a:xfrm>
            <a:off x="405395" y="1268760"/>
            <a:ext cx="8229600" cy="4968552"/>
          </a:xfrm>
        </p:spPr>
        <p:txBody>
          <a:bodyPr>
            <a:normAutofit/>
          </a:bodyPr>
          <a:lstStyle/>
          <a:p>
            <a:pPr lvl="1"/>
            <a:r>
              <a:rPr lang="es-ES" sz="2400" dirty="0" smtClean="0"/>
              <a:t>4.2. Evaluación </a:t>
            </a:r>
            <a:r>
              <a:rPr lang="es-ES" sz="2400" dirty="0"/>
              <a:t>a nivel meso </a:t>
            </a:r>
          </a:p>
          <a:p>
            <a:pPr lvl="2"/>
            <a:r>
              <a:rPr lang="es-ES" sz="2400" dirty="0"/>
              <a:t>Indicadores y metodologías adecuados para la evaluación de áreas/disciplinas</a:t>
            </a:r>
          </a:p>
          <a:p>
            <a:pPr lvl="2"/>
            <a:r>
              <a:rPr lang="es-ES" sz="2400" dirty="0"/>
              <a:t>Frentes de investigación. Colegios invisibles</a:t>
            </a:r>
          </a:p>
          <a:p>
            <a:pPr lvl="2"/>
            <a:r>
              <a:rPr lang="es-ES" sz="2400" dirty="0"/>
              <a:t>Indicadores adecuados para la evaluación de instituciones/centros</a:t>
            </a:r>
          </a:p>
          <a:p>
            <a:pPr lvl="2"/>
            <a:r>
              <a:rPr lang="es-ES" sz="2400" dirty="0"/>
              <a:t>Análisis de casos</a:t>
            </a:r>
          </a:p>
          <a:p>
            <a:pPr lvl="2"/>
            <a:r>
              <a:rPr lang="es-ES" sz="2400" dirty="0"/>
              <a:t>Visualización de indicadores a nivel meso</a:t>
            </a:r>
          </a:p>
          <a:p>
            <a:pPr marL="0" indent="0">
              <a:buNone/>
            </a:pPr>
            <a:r>
              <a:rPr lang="es-ES" sz="2800" dirty="0"/>
              <a:t> </a:t>
            </a:r>
            <a:endParaRPr lang="es-ES" sz="4000" dirty="0"/>
          </a:p>
          <a:p>
            <a:r>
              <a:rPr lang="es-ES" sz="2000" dirty="0"/>
              <a:t>Práctica: Obtención de datos de </a:t>
            </a:r>
            <a:r>
              <a:rPr lang="es-ES" sz="2000" i="1" dirty="0"/>
              <a:t>Web of </a:t>
            </a:r>
            <a:r>
              <a:rPr lang="es-ES" sz="2000" i="1" dirty="0" err="1"/>
              <a:t>Science</a:t>
            </a:r>
            <a:r>
              <a:rPr lang="es-ES" sz="2000" i="1" dirty="0"/>
              <a:t> (</a:t>
            </a:r>
            <a:r>
              <a:rPr lang="es-ES" sz="2000" i="1" dirty="0" err="1"/>
              <a:t>Organization</a:t>
            </a:r>
            <a:r>
              <a:rPr lang="es-ES" sz="2000" i="1" dirty="0"/>
              <a:t> </a:t>
            </a:r>
            <a:r>
              <a:rPr lang="es-ES" sz="2000" i="1" dirty="0" err="1"/>
              <a:t>enhanced</a:t>
            </a:r>
            <a:r>
              <a:rPr lang="es-ES" sz="2000" i="1" dirty="0"/>
              <a:t>, </a:t>
            </a:r>
            <a:r>
              <a:rPr lang="es-ES" sz="2000" i="1" dirty="0" err="1"/>
              <a:t>WoS</a:t>
            </a:r>
            <a:r>
              <a:rPr lang="es-ES" sz="2000" i="1" dirty="0"/>
              <a:t> </a:t>
            </a:r>
            <a:r>
              <a:rPr lang="es-ES" sz="2000" i="1" dirty="0" err="1" smtClean="0"/>
              <a:t>categories</a:t>
            </a:r>
            <a:r>
              <a:rPr lang="es-ES" sz="2000" i="1" dirty="0"/>
              <a:t>)</a:t>
            </a:r>
            <a:endParaRPr lang="es-ES" sz="2000" dirty="0" smtClean="0"/>
          </a:p>
          <a:p>
            <a:pPr marL="804863" indent="-531813">
              <a:lnSpc>
                <a:spcPct val="130000"/>
              </a:lnSpc>
              <a:spcBef>
                <a:spcPts val="1200"/>
              </a:spcBef>
              <a:buClr>
                <a:srgbClr val="FFC000"/>
              </a:buClr>
              <a:buSzPct val="99000"/>
              <a:buFont typeface="Wingdings" pitchFamily="2" charset="2"/>
              <a:buChar char="Ø"/>
              <a:defRPr/>
            </a:pPr>
            <a:endParaRPr lang="en-US" b="1" dirty="0">
              <a:solidFill>
                <a:srgbClr val="000066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57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11560" y="6381328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0066"/>
                </a:solidFill>
                <a:latin typeface="Trebuchet MS" pitchFamily="34" charset="0"/>
              </a:rPr>
              <a:t>Los estudios métricos de la información en la evaluación científica.</a:t>
            </a:r>
            <a:endParaRPr lang="es-ES" sz="12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10" name="7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810344"/>
          </a:xfrm>
        </p:spPr>
        <p:txBody>
          <a:bodyPr>
            <a:noAutofit/>
          </a:bodyPr>
          <a:lstStyle/>
          <a:p>
            <a:pPr lvl="0"/>
            <a:r>
              <a:rPr lang="es-ES" sz="2400" b="1" dirty="0">
                <a:solidFill>
                  <a:srgbClr val="000066"/>
                </a:solidFill>
                <a:latin typeface="Trebuchet MS" pitchFamily="34" charset="0"/>
              </a:rPr>
              <a:t>4. Niveles de evaluación de la Actividad científica</a:t>
            </a:r>
          </a:p>
        </p:txBody>
      </p:sp>
      <p:sp>
        <p:nvSpPr>
          <p:cNvPr id="9" name="2 Marcador de contenido"/>
          <p:cNvSpPr>
            <a:spLocks noGrp="1"/>
          </p:cNvSpPr>
          <p:nvPr>
            <p:ph sz="quarter" idx="1"/>
          </p:nvPr>
        </p:nvSpPr>
        <p:spPr>
          <a:xfrm>
            <a:off x="405395" y="1268760"/>
            <a:ext cx="8229600" cy="4968552"/>
          </a:xfrm>
        </p:spPr>
        <p:txBody>
          <a:bodyPr>
            <a:normAutofit/>
          </a:bodyPr>
          <a:lstStyle/>
          <a:p>
            <a:pPr lvl="1"/>
            <a:r>
              <a:rPr lang="es-ES" sz="2800" dirty="0" smtClean="0"/>
              <a:t>4.3. Evaluación </a:t>
            </a:r>
            <a:r>
              <a:rPr lang="es-ES" sz="2800" dirty="0"/>
              <a:t>a nivel micro </a:t>
            </a:r>
          </a:p>
          <a:p>
            <a:pPr lvl="2"/>
            <a:r>
              <a:rPr lang="es-ES" sz="2800" dirty="0"/>
              <a:t>Indicadores y metodologías adecuados para la evaluación de autores </a:t>
            </a:r>
          </a:p>
          <a:p>
            <a:pPr lvl="2"/>
            <a:r>
              <a:rPr lang="es-ES" sz="2800" dirty="0"/>
              <a:t>Análisis de casos</a:t>
            </a:r>
          </a:p>
          <a:p>
            <a:pPr lvl="2"/>
            <a:r>
              <a:rPr lang="es-ES" sz="2800" dirty="0"/>
              <a:t>Visualización de indicadores a nivel micro</a:t>
            </a:r>
          </a:p>
          <a:p>
            <a:endParaRPr lang="es-ES" sz="2800" dirty="0"/>
          </a:p>
          <a:p>
            <a:endParaRPr lang="es-ES" sz="2800" dirty="0"/>
          </a:p>
          <a:p>
            <a:r>
              <a:rPr lang="es-ES" sz="2800" dirty="0"/>
              <a:t>Práctica: Obtención de datos de </a:t>
            </a:r>
            <a:r>
              <a:rPr lang="es-ES" sz="2800" i="1" dirty="0"/>
              <a:t>Web of </a:t>
            </a:r>
            <a:r>
              <a:rPr lang="es-ES" sz="2800" i="1" dirty="0" err="1"/>
              <a:t>Science</a:t>
            </a:r>
            <a:r>
              <a:rPr lang="es-ES" sz="2800" dirty="0"/>
              <a:t> (</a:t>
            </a:r>
            <a:r>
              <a:rPr lang="es-ES" sz="2800" i="1" dirty="0" err="1"/>
              <a:t>Researcher</a:t>
            </a:r>
            <a:r>
              <a:rPr lang="es-ES" sz="2800" i="1" dirty="0"/>
              <a:t> ID</a:t>
            </a:r>
            <a:r>
              <a:rPr lang="es-ES" sz="2800" dirty="0" smtClean="0"/>
              <a:t>)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47300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11560" y="6381328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0066"/>
                </a:solidFill>
                <a:latin typeface="Trebuchet MS" pitchFamily="34" charset="0"/>
              </a:rPr>
              <a:t>Los estudios métricos de la información en la evaluación científica.</a:t>
            </a:r>
            <a:endParaRPr lang="es-ES" sz="12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2" name="1 Elipse"/>
          <p:cNvSpPr/>
          <p:nvPr/>
        </p:nvSpPr>
        <p:spPr>
          <a:xfrm>
            <a:off x="3095836" y="2746529"/>
            <a:ext cx="3348372" cy="236336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Seleccionar la fuente más adecuada según el objeto de estudio</a:t>
            </a:r>
            <a:endParaRPr lang="es-ES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996" y="1888471"/>
            <a:ext cx="3209352" cy="53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269072"/>
            <a:ext cx="1368152" cy="131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410069"/>
            <a:ext cx="30099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6701">
            <a:off x="1328214" y="4345261"/>
            <a:ext cx="1419565" cy="16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827584" y="2098641"/>
            <a:ext cx="295761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indent="-514350">
              <a:spcBef>
                <a:spcPts val="1200"/>
              </a:spcBef>
              <a:buSzPct val="99000"/>
              <a:buNone/>
              <a:defRPr/>
            </a:pPr>
            <a:r>
              <a:rPr lang="es-ES" dirty="0">
                <a:solidFill>
                  <a:srgbClr val="000066"/>
                </a:solidFill>
                <a:latin typeface="Trebuchet MS" pitchFamily="34" charset="0"/>
              </a:rPr>
              <a:t>Bases </a:t>
            </a:r>
            <a:r>
              <a:rPr lang="es-ES" dirty="0" smtClean="0">
                <a:solidFill>
                  <a:srgbClr val="000066"/>
                </a:solidFill>
                <a:latin typeface="Trebuchet MS" pitchFamily="34" charset="0"/>
              </a:rPr>
              <a:t>de datos nacionales / institucionales</a:t>
            </a:r>
            <a:endParaRPr lang="es-ES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13" name="7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marL="788670" lvl="1" indent="-514350">
              <a:lnSpc>
                <a:spcPct val="130000"/>
              </a:lnSpc>
              <a:spcBef>
                <a:spcPts val="1200"/>
              </a:spcBef>
              <a:defRPr/>
            </a:pPr>
            <a:r>
              <a:rPr lang="es-ES" sz="2000" dirty="0" smtClean="0">
                <a:solidFill>
                  <a:srgbClr val="000066"/>
                </a:solidFill>
                <a:latin typeface="Trebuchet MS" pitchFamily="34" charset="0"/>
              </a:rPr>
              <a:t>3.1. </a:t>
            </a:r>
            <a:r>
              <a:rPr lang="es-ES" sz="2000" dirty="0">
                <a:solidFill>
                  <a:srgbClr val="000066"/>
                </a:solidFill>
                <a:latin typeface="Trebuchet MS" pitchFamily="34" charset="0"/>
              </a:rPr>
              <a:t>Metodología para la obtención y el tratamiento de los datos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15598" y="1289548"/>
            <a:ext cx="3868378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88670" lvl="1" indent="-514350">
              <a:lnSpc>
                <a:spcPct val="130000"/>
              </a:lnSpc>
              <a:spcBef>
                <a:spcPts val="1200"/>
              </a:spcBef>
              <a:buClr>
                <a:schemeClr val="accent2"/>
              </a:buClr>
              <a:buSzPct val="99000"/>
              <a:defRPr/>
            </a:pPr>
            <a:r>
              <a:rPr lang="es-ES" dirty="0">
                <a:solidFill>
                  <a:srgbClr val="000066"/>
                </a:solidFill>
                <a:latin typeface="Trebuchet MS" pitchFamily="34" charset="0"/>
                <a:ea typeface="+mj-ea"/>
                <a:cs typeface="+mj-cs"/>
              </a:rPr>
              <a:t>PASO 1: Selección de la fuente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14" y="2870467"/>
            <a:ext cx="1872208" cy="119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12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11560" y="6381328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0066"/>
                </a:solidFill>
                <a:latin typeface="Trebuchet MS" pitchFamily="34" charset="0"/>
              </a:rPr>
              <a:t>Los estudios métricos de la información en la evaluación científica.</a:t>
            </a:r>
            <a:endParaRPr lang="es-ES" sz="12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13" name="7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marL="788670" lvl="1" indent="-514350">
              <a:lnSpc>
                <a:spcPct val="130000"/>
              </a:lnSpc>
              <a:spcBef>
                <a:spcPts val="1200"/>
              </a:spcBef>
              <a:defRPr/>
            </a:pPr>
            <a:r>
              <a:rPr lang="es-ES" sz="2000" dirty="0" smtClean="0">
                <a:solidFill>
                  <a:srgbClr val="000066"/>
                </a:solidFill>
                <a:latin typeface="Trebuchet MS" pitchFamily="34" charset="0"/>
              </a:rPr>
              <a:t>3.1. </a:t>
            </a:r>
            <a:r>
              <a:rPr lang="es-ES" sz="2000" dirty="0">
                <a:solidFill>
                  <a:srgbClr val="000066"/>
                </a:solidFill>
                <a:latin typeface="Trebuchet MS" pitchFamily="34" charset="0"/>
              </a:rPr>
              <a:t>Metodología para la obtención y el tratamiento de los datos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15598" y="1289548"/>
            <a:ext cx="65486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88670" lvl="1" indent="-514350">
              <a:lnSpc>
                <a:spcPct val="130000"/>
              </a:lnSpc>
              <a:spcBef>
                <a:spcPts val="1200"/>
              </a:spcBef>
              <a:buClr>
                <a:schemeClr val="accent2"/>
              </a:buClr>
              <a:buSzPct val="99000"/>
              <a:defRPr/>
            </a:pPr>
            <a:r>
              <a:rPr lang="es-ES" sz="2000" dirty="0">
                <a:solidFill>
                  <a:srgbClr val="000066"/>
                </a:solidFill>
                <a:latin typeface="Trebuchet MS" pitchFamily="34" charset="0"/>
                <a:ea typeface="+mj-ea"/>
                <a:cs typeface="+mj-cs"/>
              </a:rPr>
              <a:t>PASO </a:t>
            </a:r>
            <a:r>
              <a:rPr lang="es-ES" sz="2000" dirty="0" smtClean="0">
                <a:solidFill>
                  <a:srgbClr val="000066"/>
                </a:solidFill>
                <a:latin typeface="Trebuchet MS" pitchFamily="34" charset="0"/>
                <a:ea typeface="+mj-ea"/>
                <a:cs typeface="+mj-cs"/>
              </a:rPr>
              <a:t>2: Definición de la estrategia de búsqueda</a:t>
            </a:r>
            <a:endParaRPr lang="es-ES" sz="2000" dirty="0">
              <a:solidFill>
                <a:srgbClr val="000066"/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55576" y="2132856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400" dirty="0">
                <a:solidFill>
                  <a:srgbClr val="000066"/>
                </a:solidFill>
                <a:latin typeface="Trebuchet MS" pitchFamily="34" charset="0"/>
                <a:ea typeface="+mj-ea"/>
                <a:cs typeface="+mj-cs"/>
              </a:rPr>
              <a:t>Realizar búsquedas adecuadas al objeto de </a:t>
            </a:r>
            <a:r>
              <a:rPr lang="es-ES" sz="2400" dirty="0" smtClean="0">
                <a:solidFill>
                  <a:srgbClr val="000066"/>
                </a:solidFill>
                <a:latin typeface="Trebuchet MS" pitchFamily="34" charset="0"/>
                <a:ea typeface="+mj-ea"/>
                <a:cs typeface="+mj-cs"/>
              </a:rPr>
              <a:t>estudio considerando delimitaciones </a:t>
            </a:r>
            <a:r>
              <a:rPr lang="es-ES" sz="2400" dirty="0">
                <a:solidFill>
                  <a:srgbClr val="000066"/>
                </a:solidFill>
                <a:latin typeface="Trebuchet MS" pitchFamily="34" charset="0"/>
                <a:ea typeface="+mj-ea"/>
                <a:cs typeface="+mj-cs"/>
              </a:rPr>
              <a:t>geográficas y temporales </a:t>
            </a:r>
            <a:endParaRPr lang="es-ES" sz="2400" dirty="0" smtClean="0">
              <a:solidFill>
                <a:srgbClr val="000066"/>
              </a:solidFill>
              <a:latin typeface="Trebuchet MS" pitchFamily="34" charset="0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ES" sz="2400" dirty="0" smtClean="0">
              <a:solidFill>
                <a:srgbClr val="000066"/>
              </a:solidFill>
              <a:latin typeface="Trebuchet MS" pitchFamily="34" charset="0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400" dirty="0" smtClean="0">
                <a:solidFill>
                  <a:srgbClr val="000066"/>
                </a:solidFill>
                <a:latin typeface="Trebuchet MS" pitchFamily="34" charset="0"/>
                <a:ea typeface="+mj-ea"/>
                <a:cs typeface="+mj-cs"/>
              </a:rPr>
              <a:t>Tener </a:t>
            </a:r>
            <a:r>
              <a:rPr lang="es-ES" sz="2400" dirty="0">
                <a:solidFill>
                  <a:srgbClr val="000066"/>
                </a:solidFill>
                <a:latin typeface="Trebuchet MS" pitchFamily="34" charset="0"/>
                <a:ea typeface="+mj-ea"/>
                <a:cs typeface="+mj-cs"/>
              </a:rPr>
              <a:t>en </a:t>
            </a:r>
            <a:r>
              <a:rPr lang="es-ES" sz="2400" dirty="0" smtClean="0">
                <a:solidFill>
                  <a:srgbClr val="000066"/>
                </a:solidFill>
                <a:latin typeface="Trebuchet MS" pitchFamily="34" charset="0"/>
                <a:ea typeface="+mj-ea"/>
                <a:cs typeface="+mj-cs"/>
              </a:rPr>
              <a:t>cuenta las herramientas de búsqueda de las propias bases de datos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ES" sz="2400" dirty="0">
              <a:solidFill>
                <a:srgbClr val="000066"/>
              </a:solidFill>
              <a:latin typeface="Trebuchet MS" pitchFamily="34" charset="0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400" dirty="0" smtClean="0">
                <a:solidFill>
                  <a:srgbClr val="000066"/>
                </a:solidFill>
                <a:latin typeface="Trebuchet MS" pitchFamily="34" charset="0"/>
                <a:ea typeface="+mj-ea"/>
                <a:cs typeface="+mj-cs"/>
              </a:rPr>
              <a:t>Revisar y validar con expertos del campo la estrategia usada</a:t>
            </a:r>
            <a:endParaRPr lang="es-ES" sz="2400" dirty="0">
              <a:solidFill>
                <a:srgbClr val="000066"/>
              </a:solidFill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9504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11560" y="6381328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0066"/>
                </a:solidFill>
                <a:latin typeface="Trebuchet MS" pitchFamily="34" charset="0"/>
              </a:rPr>
              <a:t>Los estudios métricos de la información en la evaluación científica.</a:t>
            </a:r>
            <a:endParaRPr lang="es-ES" sz="12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960208"/>
          </a:xfrm>
        </p:spPr>
        <p:txBody>
          <a:bodyPr>
            <a:normAutofit/>
          </a:bodyPr>
          <a:lstStyle/>
          <a:p>
            <a:pPr marL="788670" lvl="1" indent="-514350">
              <a:lnSpc>
                <a:spcPct val="130000"/>
              </a:lnSpc>
              <a:spcBef>
                <a:spcPts val="1200"/>
              </a:spcBef>
              <a:buSzPct val="99000"/>
              <a:buNone/>
              <a:defRPr/>
            </a:pPr>
            <a:r>
              <a:rPr lang="es-ES" sz="1800" dirty="0" smtClean="0">
                <a:solidFill>
                  <a:srgbClr val="000066"/>
                </a:solidFill>
                <a:latin typeface="Trebuchet MS" pitchFamily="34" charset="0"/>
                <a:ea typeface="+mj-ea"/>
                <a:cs typeface="+mj-cs"/>
              </a:rPr>
              <a:t>PASO 3: Descarga de datos (I)</a:t>
            </a:r>
          </a:p>
          <a:p>
            <a:pPr marL="788670" lvl="1" indent="-514350">
              <a:lnSpc>
                <a:spcPct val="130000"/>
              </a:lnSpc>
              <a:spcBef>
                <a:spcPts val="1200"/>
              </a:spcBef>
              <a:buSzPct val="99000"/>
              <a:buNone/>
              <a:defRPr/>
            </a:pPr>
            <a:endParaRPr lang="es-ES" sz="1800" dirty="0" smtClean="0">
              <a:solidFill>
                <a:srgbClr val="000066"/>
              </a:solidFill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015637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131840" y="3645024"/>
            <a:ext cx="2448272" cy="144016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417" y="3926097"/>
            <a:ext cx="4463008" cy="205921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7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marL="788670" lvl="1" indent="-514350">
              <a:lnSpc>
                <a:spcPct val="130000"/>
              </a:lnSpc>
              <a:spcBef>
                <a:spcPts val="1200"/>
              </a:spcBef>
              <a:defRPr/>
            </a:pPr>
            <a:r>
              <a:rPr lang="es-ES" sz="2000" dirty="0" smtClean="0">
                <a:solidFill>
                  <a:srgbClr val="000066"/>
                </a:solidFill>
                <a:latin typeface="Trebuchet MS" pitchFamily="34" charset="0"/>
              </a:rPr>
              <a:t>3.1. </a:t>
            </a:r>
            <a:r>
              <a:rPr lang="es-ES" sz="2000" dirty="0">
                <a:solidFill>
                  <a:srgbClr val="000066"/>
                </a:solidFill>
                <a:latin typeface="Trebuchet MS" pitchFamily="34" charset="0"/>
              </a:rPr>
              <a:t>Metodología para la obtención y el tratamiento de los datos</a:t>
            </a:r>
          </a:p>
        </p:txBody>
      </p:sp>
    </p:spTree>
    <p:extLst>
      <p:ext uri="{BB962C8B-B14F-4D97-AF65-F5344CB8AC3E}">
        <p14:creationId xmlns:p14="http://schemas.microsoft.com/office/powerpoint/2010/main" val="293293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11560" y="6381328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0066"/>
                </a:solidFill>
                <a:latin typeface="Trebuchet MS" pitchFamily="34" charset="0"/>
              </a:rPr>
              <a:t>Los estudios métricos de la información en la evaluación científica.</a:t>
            </a:r>
            <a:endParaRPr lang="es-ES" sz="12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960208"/>
          </a:xfrm>
        </p:spPr>
        <p:txBody>
          <a:bodyPr>
            <a:normAutofit/>
          </a:bodyPr>
          <a:lstStyle/>
          <a:p>
            <a:pPr marL="788670" lvl="1" indent="-514350">
              <a:lnSpc>
                <a:spcPct val="130000"/>
              </a:lnSpc>
              <a:spcBef>
                <a:spcPts val="1200"/>
              </a:spcBef>
              <a:buSzPct val="99000"/>
              <a:buNone/>
              <a:defRPr/>
            </a:pPr>
            <a:r>
              <a:rPr lang="es-ES" sz="2400" dirty="0" smtClean="0">
                <a:solidFill>
                  <a:srgbClr val="000066"/>
                </a:solidFill>
                <a:latin typeface="Trebuchet MS" pitchFamily="34" charset="0"/>
                <a:ea typeface="+mj-ea"/>
                <a:cs typeface="+mj-cs"/>
              </a:rPr>
              <a:t>PASO 3: Descarga de datos (II)</a:t>
            </a:r>
          </a:p>
          <a:p>
            <a:pPr marL="788670" lvl="1" indent="-514350">
              <a:lnSpc>
                <a:spcPct val="130000"/>
              </a:lnSpc>
              <a:spcBef>
                <a:spcPts val="1200"/>
              </a:spcBef>
              <a:buSzPct val="99000"/>
              <a:buNone/>
              <a:defRPr/>
            </a:pPr>
            <a:r>
              <a:rPr lang="es-ES" sz="2400" dirty="0" smtClean="0">
                <a:solidFill>
                  <a:srgbClr val="000066"/>
                </a:solidFill>
                <a:latin typeface="Trebuchet MS" pitchFamily="34" charset="0"/>
                <a:ea typeface="+mj-ea"/>
                <a:cs typeface="+mj-cs"/>
              </a:rPr>
              <a:t>En una nueva hoja de </a:t>
            </a:r>
            <a:r>
              <a:rPr lang="es-ES" sz="2400" dirty="0" err="1" smtClean="0">
                <a:solidFill>
                  <a:srgbClr val="000066"/>
                </a:solidFill>
                <a:latin typeface="Trebuchet MS" pitchFamily="34" charset="0"/>
                <a:ea typeface="+mj-ea"/>
                <a:cs typeface="+mj-cs"/>
              </a:rPr>
              <a:t>excel</a:t>
            </a:r>
            <a:endParaRPr lang="es-ES" sz="2400" dirty="0" smtClean="0">
              <a:solidFill>
                <a:srgbClr val="000066"/>
              </a:solidFill>
              <a:latin typeface="Trebuchet MS" pitchFamily="34" charset="0"/>
              <a:ea typeface="+mj-ea"/>
              <a:cs typeface="+mj-cs"/>
            </a:endParaRPr>
          </a:p>
          <a:p>
            <a:pPr marL="788670" lvl="1" indent="-514350">
              <a:lnSpc>
                <a:spcPct val="130000"/>
              </a:lnSpc>
              <a:spcBef>
                <a:spcPts val="1200"/>
              </a:spcBef>
              <a:buSzPct val="99000"/>
              <a:buNone/>
              <a:defRPr/>
            </a:pPr>
            <a:endParaRPr lang="es-ES" sz="2400" dirty="0" smtClean="0">
              <a:solidFill>
                <a:srgbClr val="000066"/>
              </a:solidFill>
              <a:latin typeface="Trebuchet MS" pitchFamily="34" charset="0"/>
              <a:ea typeface="+mj-ea"/>
              <a:cs typeface="+mj-cs"/>
            </a:endParaRPr>
          </a:p>
          <a:p>
            <a:pPr marL="788670" lvl="1" indent="-514350">
              <a:lnSpc>
                <a:spcPct val="130000"/>
              </a:lnSpc>
              <a:spcBef>
                <a:spcPts val="1200"/>
              </a:spcBef>
              <a:buSzPct val="99000"/>
              <a:buNone/>
              <a:defRPr/>
            </a:pPr>
            <a:endParaRPr lang="es-ES" sz="1800" dirty="0" smtClean="0">
              <a:solidFill>
                <a:srgbClr val="000066"/>
              </a:solidFill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5437411" cy="335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97355"/>
            <a:ext cx="64579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7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marL="788670" lvl="1" indent="-514350">
              <a:lnSpc>
                <a:spcPct val="130000"/>
              </a:lnSpc>
              <a:spcBef>
                <a:spcPts val="1200"/>
              </a:spcBef>
              <a:defRPr/>
            </a:pPr>
            <a:r>
              <a:rPr lang="es-ES" sz="2000" dirty="0" smtClean="0">
                <a:solidFill>
                  <a:srgbClr val="000066"/>
                </a:solidFill>
                <a:latin typeface="Trebuchet MS" pitchFamily="34" charset="0"/>
              </a:rPr>
              <a:t>3.1. </a:t>
            </a:r>
            <a:r>
              <a:rPr lang="es-ES" sz="2000" dirty="0">
                <a:solidFill>
                  <a:srgbClr val="000066"/>
                </a:solidFill>
                <a:latin typeface="Trebuchet MS" pitchFamily="34" charset="0"/>
              </a:rPr>
              <a:t>Metodología para la obtención y el tratamiento de los datos</a:t>
            </a:r>
          </a:p>
        </p:txBody>
      </p:sp>
    </p:spTree>
    <p:extLst>
      <p:ext uri="{BB962C8B-B14F-4D97-AF65-F5344CB8AC3E}">
        <p14:creationId xmlns:p14="http://schemas.microsoft.com/office/powerpoint/2010/main" val="388881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11560" y="6381328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0066"/>
                </a:solidFill>
                <a:latin typeface="Trebuchet MS" pitchFamily="34" charset="0"/>
              </a:rPr>
              <a:t>Los estudios métricos de la información en la evaluación científica.</a:t>
            </a:r>
            <a:endParaRPr lang="es-ES" sz="12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960208"/>
          </a:xfrm>
        </p:spPr>
        <p:txBody>
          <a:bodyPr>
            <a:normAutofit/>
          </a:bodyPr>
          <a:lstStyle/>
          <a:p>
            <a:pPr marL="788670" lvl="1" indent="-514350">
              <a:lnSpc>
                <a:spcPct val="130000"/>
              </a:lnSpc>
              <a:spcBef>
                <a:spcPts val="1200"/>
              </a:spcBef>
              <a:buSzPct val="99000"/>
              <a:buNone/>
              <a:defRPr/>
            </a:pPr>
            <a:r>
              <a:rPr lang="es-ES" sz="2400" dirty="0" smtClean="0">
                <a:solidFill>
                  <a:srgbClr val="000066"/>
                </a:solidFill>
                <a:latin typeface="Trebuchet MS" pitchFamily="34" charset="0"/>
                <a:ea typeface="+mj-ea"/>
                <a:cs typeface="+mj-cs"/>
              </a:rPr>
              <a:t>PASO 4: Normalización</a:t>
            </a:r>
          </a:p>
          <a:p>
            <a:pPr lvl="1">
              <a:lnSpc>
                <a:spcPct val="130000"/>
              </a:lnSpc>
              <a:spcBef>
                <a:spcPts val="1200"/>
              </a:spcBef>
              <a:buSzPct val="99000"/>
              <a:defRPr/>
            </a:pPr>
            <a:r>
              <a:rPr lang="es-ES" sz="2400" u="sng" dirty="0" smtClean="0">
                <a:solidFill>
                  <a:srgbClr val="000066"/>
                </a:solidFill>
                <a:latin typeface="Trebuchet MS" pitchFamily="34" charset="0"/>
                <a:ea typeface="+mj-ea"/>
                <a:cs typeface="+mj-cs"/>
              </a:rPr>
              <a:t>De autores</a:t>
            </a:r>
          </a:p>
          <a:p>
            <a:pPr marL="274320" lvl="1" indent="0">
              <a:spcBef>
                <a:spcPts val="600"/>
              </a:spcBef>
              <a:buSzPct val="99000"/>
              <a:buNone/>
              <a:defRPr/>
            </a:pPr>
            <a:r>
              <a:rPr lang="es-ES" sz="2400" dirty="0">
                <a:solidFill>
                  <a:srgbClr val="000066"/>
                </a:solidFill>
                <a:latin typeface="Trebuchet MS" pitchFamily="34" charset="0"/>
                <a:ea typeface="+mj-ea"/>
                <a:cs typeface="+mj-cs"/>
              </a:rPr>
              <a:t> </a:t>
            </a:r>
            <a:r>
              <a:rPr lang="es-ES" sz="2400" dirty="0" smtClean="0">
                <a:solidFill>
                  <a:srgbClr val="000066"/>
                </a:solidFill>
                <a:latin typeface="Trebuchet MS" pitchFamily="34" charset="0"/>
                <a:ea typeface="+mj-ea"/>
                <a:cs typeface="+mj-cs"/>
              </a:rPr>
              <a:t>    Usar </a:t>
            </a:r>
            <a:r>
              <a:rPr lang="es-ES" sz="2400" dirty="0" err="1" smtClean="0">
                <a:solidFill>
                  <a:srgbClr val="000066"/>
                </a:solidFill>
                <a:latin typeface="Trebuchet MS" pitchFamily="34" charset="0"/>
                <a:ea typeface="+mj-ea"/>
                <a:cs typeface="+mj-cs"/>
              </a:rPr>
              <a:t>excel</a:t>
            </a:r>
            <a:r>
              <a:rPr lang="es-ES" sz="2400" dirty="0" smtClean="0">
                <a:solidFill>
                  <a:srgbClr val="000066"/>
                </a:solidFill>
                <a:latin typeface="Trebuchet MS" pitchFamily="34" charset="0"/>
                <a:ea typeface="+mj-ea"/>
                <a:cs typeface="+mj-cs"/>
              </a:rPr>
              <a:t> para dividir el campo AF y homologar </a:t>
            </a:r>
          </a:p>
          <a:p>
            <a:pPr marL="274320" lvl="1" indent="0">
              <a:spcBef>
                <a:spcPts val="600"/>
              </a:spcBef>
              <a:buSzPct val="99000"/>
              <a:buNone/>
              <a:defRPr/>
            </a:pPr>
            <a:r>
              <a:rPr lang="es-ES" sz="2400" dirty="0">
                <a:solidFill>
                  <a:srgbClr val="000066"/>
                </a:solidFill>
                <a:latin typeface="Trebuchet MS" pitchFamily="34" charset="0"/>
                <a:ea typeface="+mj-ea"/>
                <a:cs typeface="+mj-cs"/>
              </a:rPr>
              <a:t> </a:t>
            </a:r>
            <a:r>
              <a:rPr lang="es-ES" sz="2400" dirty="0" smtClean="0">
                <a:solidFill>
                  <a:srgbClr val="000066"/>
                </a:solidFill>
                <a:latin typeface="Trebuchet MS" pitchFamily="34" charset="0"/>
                <a:ea typeface="+mj-ea"/>
                <a:cs typeface="+mj-cs"/>
              </a:rPr>
              <a:t>    nombres</a:t>
            </a:r>
          </a:p>
          <a:p>
            <a:pPr lvl="1">
              <a:lnSpc>
                <a:spcPct val="130000"/>
              </a:lnSpc>
              <a:spcBef>
                <a:spcPts val="1200"/>
              </a:spcBef>
              <a:buSzPct val="99000"/>
              <a:defRPr/>
            </a:pPr>
            <a:r>
              <a:rPr lang="es-ES" sz="2400" u="sng" dirty="0" smtClean="0">
                <a:solidFill>
                  <a:srgbClr val="000066"/>
                </a:solidFill>
                <a:latin typeface="Trebuchet MS" pitchFamily="34" charset="0"/>
                <a:ea typeface="+mj-ea"/>
                <a:cs typeface="+mj-cs"/>
              </a:rPr>
              <a:t>De instituciones</a:t>
            </a:r>
          </a:p>
          <a:p>
            <a:pPr marL="788670" lvl="1" indent="-514350">
              <a:lnSpc>
                <a:spcPct val="130000"/>
              </a:lnSpc>
              <a:spcBef>
                <a:spcPts val="1200"/>
              </a:spcBef>
              <a:buSzPct val="99000"/>
              <a:buNone/>
              <a:defRPr/>
            </a:pPr>
            <a:r>
              <a:rPr lang="es-ES" sz="2400" dirty="0" smtClean="0">
                <a:solidFill>
                  <a:srgbClr val="000066"/>
                </a:solidFill>
                <a:latin typeface="Trebuchet MS" pitchFamily="34" charset="0"/>
                <a:ea typeface="+mj-ea"/>
                <a:cs typeface="+mj-cs"/>
              </a:rPr>
              <a:t>     El LEMI ha desarrollado un NORMALIZADOR para identificar variantes de firma a través del uso de expresiones regulares</a:t>
            </a:r>
          </a:p>
          <a:p>
            <a:pPr marL="788670" lvl="1" indent="-514350">
              <a:lnSpc>
                <a:spcPct val="130000"/>
              </a:lnSpc>
              <a:spcBef>
                <a:spcPts val="1200"/>
              </a:spcBef>
              <a:buSzPct val="99000"/>
              <a:buNone/>
              <a:defRPr/>
            </a:pPr>
            <a:endParaRPr lang="es-ES" sz="1800" dirty="0" smtClean="0">
              <a:solidFill>
                <a:srgbClr val="000066"/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1" name="7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marL="788670" lvl="1" indent="-514350">
              <a:lnSpc>
                <a:spcPct val="130000"/>
              </a:lnSpc>
              <a:spcBef>
                <a:spcPts val="1200"/>
              </a:spcBef>
              <a:defRPr/>
            </a:pPr>
            <a:r>
              <a:rPr lang="es-ES" sz="2000" dirty="0" smtClean="0">
                <a:solidFill>
                  <a:srgbClr val="000066"/>
                </a:solidFill>
                <a:latin typeface="Trebuchet MS" pitchFamily="34" charset="0"/>
              </a:rPr>
              <a:t>3.1. </a:t>
            </a:r>
            <a:r>
              <a:rPr lang="es-ES" sz="2000" dirty="0">
                <a:solidFill>
                  <a:srgbClr val="000066"/>
                </a:solidFill>
                <a:latin typeface="Trebuchet MS" pitchFamily="34" charset="0"/>
              </a:rPr>
              <a:t>Metodología para la obtención y el tratamiento de los datos</a:t>
            </a:r>
          </a:p>
        </p:txBody>
      </p:sp>
    </p:spTree>
    <p:extLst>
      <p:ext uri="{BB962C8B-B14F-4D97-AF65-F5344CB8AC3E}">
        <p14:creationId xmlns:p14="http://schemas.microsoft.com/office/powerpoint/2010/main" val="199831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11560" y="6381328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0066"/>
                </a:solidFill>
                <a:latin typeface="Trebuchet MS" pitchFamily="34" charset="0"/>
              </a:rPr>
              <a:t>Los estudios métricos de la información en la evaluación científica.</a:t>
            </a:r>
            <a:endParaRPr lang="es-ES" sz="12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960208"/>
          </a:xfrm>
        </p:spPr>
        <p:txBody>
          <a:bodyPr>
            <a:normAutofit/>
          </a:bodyPr>
          <a:lstStyle/>
          <a:p>
            <a:pPr marL="788670" lvl="1" indent="-514350">
              <a:lnSpc>
                <a:spcPct val="130000"/>
              </a:lnSpc>
              <a:spcBef>
                <a:spcPts val="1200"/>
              </a:spcBef>
              <a:buSzPct val="99000"/>
              <a:buNone/>
              <a:defRPr/>
            </a:pPr>
            <a:r>
              <a:rPr lang="es-ES" sz="2400" dirty="0" smtClean="0">
                <a:solidFill>
                  <a:srgbClr val="000066"/>
                </a:solidFill>
                <a:latin typeface="Trebuchet MS" pitchFamily="34" charset="0"/>
                <a:ea typeface="+mj-ea"/>
                <a:cs typeface="+mj-cs"/>
              </a:rPr>
              <a:t>PASO 4: Normalización de instituciones</a:t>
            </a:r>
          </a:p>
          <a:p>
            <a:pPr marL="788670" lvl="1" indent="-514350">
              <a:lnSpc>
                <a:spcPct val="130000"/>
              </a:lnSpc>
              <a:spcBef>
                <a:spcPts val="1200"/>
              </a:spcBef>
              <a:buSzPct val="99000"/>
              <a:buNone/>
              <a:defRPr/>
            </a:pPr>
            <a:endParaRPr lang="es-ES" sz="1800" dirty="0" smtClean="0">
              <a:solidFill>
                <a:srgbClr val="000066"/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1" name="7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marL="788670" lvl="1" indent="-514350">
              <a:lnSpc>
                <a:spcPct val="130000"/>
              </a:lnSpc>
              <a:spcBef>
                <a:spcPts val="1200"/>
              </a:spcBef>
              <a:defRPr/>
            </a:pPr>
            <a:r>
              <a:rPr lang="es-ES" sz="2000" dirty="0" smtClean="0">
                <a:solidFill>
                  <a:srgbClr val="000066"/>
                </a:solidFill>
                <a:latin typeface="Trebuchet MS" pitchFamily="34" charset="0"/>
              </a:rPr>
              <a:t>3.1. </a:t>
            </a:r>
            <a:r>
              <a:rPr lang="es-ES" sz="2000" dirty="0">
                <a:solidFill>
                  <a:srgbClr val="000066"/>
                </a:solidFill>
                <a:latin typeface="Trebuchet MS" pitchFamily="34" charset="0"/>
              </a:rPr>
              <a:t>Metodología para la obtención y el tratamiento de los datos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332" y="2132856"/>
            <a:ext cx="8100900" cy="191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5 Marcador de contenido"/>
          <p:cNvSpPr txBox="1">
            <a:spLocks/>
          </p:cNvSpPr>
          <p:nvPr/>
        </p:nvSpPr>
        <p:spPr>
          <a:xfrm>
            <a:off x="601306" y="4437112"/>
            <a:ext cx="8003142" cy="12042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indent="4763" algn="just" fontAlgn="auto"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GB" sz="2000" dirty="0" smtClean="0">
                <a:latin typeface="Calibri" pitchFamily="34" charset="0"/>
              </a:rPr>
              <a:t>La </a:t>
            </a:r>
            <a:r>
              <a:rPr lang="en-GB" sz="2000" dirty="0" err="1" smtClean="0">
                <a:latin typeface="Calibri" pitchFamily="34" charset="0"/>
              </a:rPr>
              <a:t>normalización</a:t>
            </a:r>
            <a:r>
              <a:rPr lang="en-GB" sz="2000" dirty="0" smtClean="0">
                <a:latin typeface="Calibri" pitchFamily="34" charset="0"/>
              </a:rPr>
              <a:t> de </a:t>
            </a:r>
            <a:r>
              <a:rPr lang="en-GB" sz="2000" dirty="0" err="1" smtClean="0">
                <a:latin typeface="Calibri" pitchFamily="34" charset="0"/>
              </a:rPr>
              <a:t>instituciones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</a:rPr>
              <a:t>permite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</a:rPr>
              <a:t>recoger</a:t>
            </a:r>
            <a:r>
              <a:rPr lang="en-GB" sz="2000" dirty="0" smtClean="0">
                <a:latin typeface="Calibri" pitchFamily="34" charset="0"/>
              </a:rPr>
              <a:t> con mayor </a:t>
            </a:r>
            <a:r>
              <a:rPr lang="en-GB" sz="2000" dirty="0" err="1" smtClean="0">
                <a:latin typeface="Calibri" pitchFamily="34" charset="0"/>
              </a:rPr>
              <a:t>precisión</a:t>
            </a:r>
            <a:r>
              <a:rPr lang="en-GB" sz="2000" dirty="0" smtClean="0">
                <a:latin typeface="Calibri" pitchFamily="34" charset="0"/>
              </a:rPr>
              <a:t> la </a:t>
            </a:r>
            <a:r>
              <a:rPr lang="en-GB" sz="2000" dirty="0" err="1" smtClean="0">
                <a:latin typeface="Calibri" pitchFamily="34" charset="0"/>
              </a:rPr>
              <a:t>producción</a:t>
            </a:r>
            <a:r>
              <a:rPr lang="en-GB" sz="2000" dirty="0" smtClean="0">
                <a:latin typeface="Calibri" pitchFamily="34" charset="0"/>
              </a:rPr>
              <a:t> de las </a:t>
            </a:r>
            <a:r>
              <a:rPr lang="en-GB" sz="2000" dirty="0" err="1" smtClean="0">
                <a:latin typeface="Calibri" pitchFamily="34" charset="0"/>
              </a:rPr>
              <a:t>universidades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</a:rPr>
              <a:t>españolas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</a:rPr>
              <a:t>ya</a:t>
            </a:r>
            <a:r>
              <a:rPr lang="en-GB" sz="2000" dirty="0" smtClean="0">
                <a:latin typeface="Calibri" pitchFamily="34" charset="0"/>
              </a:rPr>
              <a:t> que </a:t>
            </a:r>
            <a:r>
              <a:rPr lang="en-GB" sz="2000" dirty="0" err="1" smtClean="0">
                <a:latin typeface="Calibri" pitchFamily="34" charset="0"/>
              </a:rPr>
              <a:t>recupera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</a:rPr>
              <a:t>numerosas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</a:rPr>
              <a:t>variantes</a:t>
            </a:r>
            <a:r>
              <a:rPr lang="en-GB" sz="2000" dirty="0" smtClean="0">
                <a:latin typeface="Calibri" pitchFamily="34" charset="0"/>
              </a:rPr>
              <a:t> de firma, </a:t>
            </a:r>
            <a:r>
              <a:rPr lang="en-GB" sz="2000" dirty="0" err="1" smtClean="0">
                <a:latin typeface="Calibri" pitchFamily="34" charset="0"/>
              </a:rPr>
              <a:t>incluso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</a:rPr>
              <a:t>cuando</a:t>
            </a:r>
            <a:r>
              <a:rPr lang="en-GB" sz="2000" dirty="0" smtClean="0">
                <a:latin typeface="Calibri" pitchFamily="34" charset="0"/>
              </a:rPr>
              <a:t> no </a:t>
            </a:r>
            <a:r>
              <a:rPr lang="en-GB" sz="2000" dirty="0" err="1" smtClean="0">
                <a:latin typeface="Calibri" pitchFamily="34" charset="0"/>
              </a:rPr>
              <a:t>es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</a:rPr>
              <a:t>explicito</a:t>
            </a:r>
            <a:r>
              <a:rPr lang="en-GB" sz="2000" dirty="0" smtClean="0">
                <a:latin typeface="Calibri" pitchFamily="34" charset="0"/>
              </a:rPr>
              <a:t> el </a:t>
            </a:r>
            <a:r>
              <a:rPr lang="en-GB" sz="2000" dirty="0" err="1" smtClean="0">
                <a:latin typeface="Calibri" pitchFamily="34" charset="0"/>
              </a:rPr>
              <a:t>nombre</a:t>
            </a:r>
            <a:r>
              <a:rPr lang="en-GB" sz="2000" dirty="0" smtClean="0">
                <a:latin typeface="Calibri" pitchFamily="34" charset="0"/>
              </a:rPr>
              <a:t> de la </a:t>
            </a:r>
            <a:r>
              <a:rPr lang="en-GB" sz="2000" dirty="0" err="1" smtClean="0">
                <a:latin typeface="Calibri" pitchFamily="34" charset="0"/>
              </a:rPr>
              <a:t>universidad</a:t>
            </a:r>
            <a:endParaRPr lang="en-GB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22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3021</TotalTime>
  <Words>1853</Words>
  <Application>Microsoft Office PowerPoint</Application>
  <PresentationFormat>Presentación en pantalla (4:3)</PresentationFormat>
  <Paragraphs>311</Paragraphs>
  <Slides>38</Slides>
  <Notes>37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0" baseType="lpstr">
      <vt:lpstr>Origen</vt:lpstr>
      <vt:lpstr>Ecuación</vt:lpstr>
      <vt:lpstr>Tema 3: Metodología de los estudios métricos de la información</vt:lpstr>
      <vt:lpstr>Tema 3.  Contenidos</vt:lpstr>
      <vt:lpstr>3.1. Metodología para la obtención y el tratamiento de los datos</vt:lpstr>
      <vt:lpstr>3.1. Metodología para la obtención y el tratamiento de los datos</vt:lpstr>
      <vt:lpstr>3.1. Metodología para la obtención y el tratamiento de los datos</vt:lpstr>
      <vt:lpstr>3.1. Metodología para la obtención y el tratamiento de los datos</vt:lpstr>
      <vt:lpstr>3.1. Metodología para la obtención y el tratamiento de los datos</vt:lpstr>
      <vt:lpstr>3.1. Metodología para la obtención y el tratamiento de los datos</vt:lpstr>
      <vt:lpstr>3.1. Metodología para la obtención y el tratamiento de los datos</vt:lpstr>
      <vt:lpstr>3.1. Metodología para la obtención y el tratamiento de los datos</vt:lpstr>
      <vt:lpstr>3.1. Metodología para la obtención y el tratamiento de los datos</vt:lpstr>
      <vt:lpstr>3.1. Metodología para la obtención y el tratamiento de los datos</vt:lpstr>
      <vt:lpstr>3.2. Indicadores bibliométricos</vt:lpstr>
      <vt:lpstr>3.2. Indicadores bibliométricos</vt:lpstr>
      <vt:lpstr>3.2. Indicadores bibliométricos. UNIDIMENSIONALES</vt:lpstr>
      <vt:lpstr>3.2. Indicadores bibliométricos. MULTIDIMENSIONAL</vt:lpstr>
      <vt:lpstr>3.2. Indicadores bibliométricos. CONEXIONISTAS</vt:lpstr>
      <vt:lpstr>3.2. Indicadores bibliométricos</vt:lpstr>
      <vt:lpstr>3.2. Indicadores bibliométricos. Clasificación</vt:lpstr>
      <vt:lpstr>3.2. Indicadores bibliométricos. Clasificación</vt:lpstr>
      <vt:lpstr>3.2. Indicadores bibliométricos. Clasificación</vt:lpstr>
      <vt:lpstr>3.2. Indicadores bibliométricos. Clasificación</vt:lpstr>
      <vt:lpstr>3.2. Indicadores bibliométricos. Clasificación</vt:lpstr>
      <vt:lpstr>3.2. Indicadores bibliométricos. Clasificación</vt:lpstr>
      <vt:lpstr>3.2. Indicadores bibliométricos. Clasificación</vt:lpstr>
      <vt:lpstr>3.2. Indicadores bibliométricos. Clasificación</vt:lpstr>
      <vt:lpstr>3.2. Indicadores bibliométricos. Clasificación</vt:lpstr>
      <vt:lpstr>3.2. Indicadores bibliométricos. Clasificación</vt:lpstr>
      <vt:lpstr>3.2. Indicadores bibliométricos. Clasificación</vt:lpstr>
      <vt:lpstr>3.2. Indicadores bibliométricos. Clasificación</vt:lpstr>
      <vt:lpstr>3.2. Indicadores bibliométricos. Clasificación</vt:lpstr>
      <vt:lpstr>3.2. Indicadores bibliométricos. Clasificación</vt:lpstr>
      <vt:lpstr>3.2. Indicadores bibliométricos. Visualización</vt:lpstr>
      <vt:lpstr>3.2. Indicadores bibliométricos. Clasificación</vt:lpstr>
      <vt:lpstr>Tema 4:  Niveles de Evaluación de la actividad científica  </vt:lpstr>
      <vt:lpstr>4. Niveles de evaluación de la Actividad científica</vt:lpstr>
      <vt:lpstr>4. Niveles de evaluación de la Actividad científica</vt:lpstr>
      <vt:lpstr>4. Niveles de evaluación de la Actividad científica</vt:lpstr>
    </vt:vector>
  </TitlesOfParts>
  <Company>Univesidad Carlos III de madrid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mlascura</dc:creator>
  <cp:lastModifiedBy>daniela</cp:lastModifiedBy>
  <cp:revision>188</cp:revision>
  <dcterms:created xsi:type="dcterms:W3CDTF">2011-08-30T12:16:21Z</dcterms:created>
  <dcterms:modified xsi:type="dcterms:W3CDTF">2015-09-23T14:09:35Z</dcterms:modified>
</cp:coreProperties>
</file>