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70" r:id="rId4"/>
    <p:sldId id="275" r:id="rId5"/>
    <p:sldId id="276" r:id="rId6"/>
    <p:sldId id="267" r:id="rId7"/>
    <p:sldId id="269" r:id="rId8"/>
    <p:sldId id="258" r:id="rId9"/>
    <p:sldId id="277" r:id="rId10"/>
    <p:sldId id="260" r:id="rId11"/>
    <p:sldId id="259" r:id="rId12"/>
    <p:sldId id="271" r:id="rId13"/>
    <p:sldId id="257" r:id="rId14"/>
    <p:sldId id="263" r:id="rId15"/>
    <p:sldId id="261" r:id="rId16"/>
    <p:sldId id="273" r:id="rId17"/>
    <p:sldId id="262" r:id="rId18"/>
    <p:sldId id="264" r:id="rId19"/>
    <p:sldId id="266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eferencia.info/vufind/" TargetMode="External"/><Relationship Id="rId2" Type="http://schemas.openxmlformats.org/officeDocument/2006/relationships/hyperlink" Target="http://kimuk.conare.ac.cr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ar-repositories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kp.sfu.ca/ojs/" TargetMode="External"/><Relationship Id="rId7" Type="http://schemas.openxmlformats.org/officeDocument/2006/relationships/hyperlink" Target="https://creativecommons.org/" TargetMode="External"/><Relationship Id="rId2" Type="http://schemas.openxmlformats.org/officeDocument/2006/relationships/hyperlink" Target="http://www.dspa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dapestopenaccessinitiative.org/translations/spanish-translation" TargetMode="External"/><Relationship Id="rId5" Type="http://schemas.openxmlformats.org/officeDocument/2006/relationships/hyperlink" Target="http://duracloud.org/" TargetMode="External"/><Relationship Id="rId4" Type="http://schemas.openxmlformats.org/officeDocument/2006/relationships/hyperlink" Target="https://www.locks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1944710"/>
            <a:ext cx="10058400" cy="1906073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/>
              <a:t>Repositorio </a:t>
            </a:r>
            <a:r>
              <a:rPr lang="es-ES" sz="6600" dirty="0" err="1" smtClean="0"/>
              <a:t>Kímuk</a:t>
            </a:r>
            <a:r>
              <a:rPr lang="es-ES" sz="6600" dirty="0" smtClean="0"/>
              <a:t>: </a:t>
            </a:r>
            <a:br>
              <a:rPr lang="es-ES" sz="6600" dirty="0" smtClean="0"/>
            </a:br>
            <a:r>
              <a:rPr lang="es-ES" sz="6600" dirty="0" smtClean="0"/>
              <a:t>Cómo nació, cómo crecerá…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Saray Córdoba González</a:t>
            </a:r>
          </a:p>
          <a:p>
            <a:r>
              <a:rPr lang="es-ES" dirty="0" smtClean="0"/>
              <a:t>Universidad de </a:t>
            </a:r>
            <a:r>
              <a:rPr lang="es-ES" smtClean="0"/>
              <a:t>Costa Rica</a:t>
            </a:r>
            <a:endParaRPr lang="es-ES"/>
          </a:p>
        </p:txBody>
      </p:sp>
      <p:pic>
        <p:nvPicPr>
          <p:cNvPr id="4" name="Picture 4" descr="Resultado de imagen de repositorio de tesis sib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30" y="4455620"/>
            <a:ext cx="2124075" cy="18916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  <p:pic>
        <p:nvPicPr>
          <p:cNvPr id="5122" name="Picture 2" descr="Resultado de imagen de repositorio kimu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7850" b="64758"/>
          <a:stretch/>
        </p:blipFill>
        <p:spPr bwMode="auto">
          <a:xfrm>
            <a:off x="3866238" y="11219"/>
            <a:ext cx="4572000" cy="13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929" t="21435" r="8065" b="11311"/>
          <a:stretch/>
        </p:blipFill>
        <p:spPr>
          <a:xfrm>
            <a:off x="231819" y="502276"/>
            <a:ext cx="11616744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8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227" t="24780" r="29544" b="19762"/>
          <a:stretch/>
        </p:blipFill>
        <p:spPr>
          <a:xfrm>
            <a:off x="1120462" y="553792"/>
            <a:ext cx="9684913" cy="54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4467"/>
          </a:xfrm>
        </p:spPr>
        <p:txBody>
          <a:bodyPr/>
          <a:lstStyle/>
          <a:p>
            <a:pPr algn="ctr"/>
            <a:r>
              <a:rPr lang="es-ES" dirty="0" smtClean="0"/>
              <a:t>¿Cómo participar?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287887" y="2653048"/>
            <a:ext cx="10084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Cada repositorio debe ser construido en la institución (</a:t>
            </a:r>
            <a:r>
              <a:rPr lang="es-ES" sz="2400" b="1" dirty="0" smtClean="0"/>
              <a:t>repositorio institucional</a:t>
            </a:r>
            <a:r>
              <a:rPr lang="es-ES" sz="2400" dirty="0" smtClean="0"/>
              <a:t>) bajo las normas </a:t>
            </a:r>
            <a:r>
              <a:rPr lang="es-ES" sz="2400" dirty="0" err="1" smtClean="0"/>
              <a:t>OpenAIRE</a:t>
            </a:r>
            <a:r>
              <a:rPr lang="es-ES" sz="2400" dirty="0" smtClean="0"/>
              <a:t> y el protocolo OAI-PMH.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Se realiza la solicitud de registro mediante el formulario que muestro pero previamente, los responsables deben evaluar la aplicación de las normas </a:t>
            </a:r>
            <a:r>
              <a:rPr lang="es-ES" sz="2400" dirty="0" err="1" smtClean="0"/>
              <a:t>supracitadas</a:t>
            </a:r>
            <a:r>
              <a:rPr lang="es-E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Después de la evaluación por parte del equipo técnico de CONARE y comprobar que al menos un 70% de los registros </a:t>
            </a:r>
            <a:r>
              <a:rPr lang="es-ES" sz="2400" dirty="0" smtClean="0"/>
              <a:t>puedan </a:t>
            </a:r>
            <a:r>
              <a:rPr lang="es-ES" sz="2400" dirty="0" smtClean="0"/>
              <a:t>ser </a:t>
            </a:r>
            <a:r>
              <a:rPr lang="es-ES" sz="2400" dirty="0" err="1" smtClean="0"/>
              <a:t>cosechables</a:t>
            </a:r>
            <a:r>
              <a:rPr lang="es-ES" sz="2400" dirty="0" smtClean="0"/>
              <a:t>,  se aprueba y cosecha el repositorio.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501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866" r="21427"/>
          <a:stretch/>
        </p:blipFill>
        <p:spPr>
          <a:xfrm>
            <a:off x="631065" y="257576"/>
            <a:ext cx="10908405" cy="62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¿Para qué sirve </a:t>
            </a:r>
            <a:r>
              <a:rPr lang="es-ES" dirty="0" err="1" smtClean="0"/>
              <a:t>Kímuk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197736" y="2472744"/>
            <a:ext cx="96591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 smtClean="0"/>
              <a:t>La información, producto de la investigación que contiene se comparte con todos los y las costarricenses. Es una forma de devolver la inversión que ellos y ellas hacen cuando pagan sus impuestos. Son fondos públicos cuyo producto debe ser de acceso público.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 smtClean="0"/>
              <a:t>Se puede buscar todos los productos de la investigación que se genera en el país en un solo sitio (64,8% lo produce la academia, ¿y el resto?).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 smtClean="0"/>
              <a:t> Con </a:t>
            </a:r>
            <a:r>
              <a:rPr lang="es-ES" sz="2000" dirty="0" err="1" smtClean="0">
                <a:hlinkClick r:id="rId2"/>
              </a:rPr>
              <a:t>Kímuk</a:t>
            </a:r>
            <a:r>
              <a:rPr lang="es-ES" sz="2000" dirty="0" smtClean="0"/>
              <a:t> participamos en </a:t>
            </a:r>
            <a:r>
              <a:rPr lang="es-ES" sz="2000" dirty="0" smtClean="0">
                <a:hlinkClick r:id="rId3"/>
              </a:rPr>
              <a:t>LA Referencia</a:t>
            </a:r>
            <a:r>
              <a:rPr lang="es-ES" sz="2000" dirty="0" smtClean="0"/>
              <a:t>, la Red federada de repositorios institucionales de AL y C, que actualmente contiene 1 341 431 documentos y aportaremos en estas semanas casi 40 000 documentos más de nuestro país.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2000" dirty="0" smtClean="0"/>
              <a:t>Nos conectamos al </a:t>
            </a:r>
            <a:r>
              <a:rPr lang="es-ES" sz="2000" dirty="0" smtClean="0">
                <a:hlinkClick r:id="rId4"/>
              </a:rPr>
              <a:t>COAR</a:t>
            </a:r>
            <a:r>
              <a:rPr lang="es-ES" sz="2000" dirty="0" smtClean="0"/>
              <a:t> (Confederación de Repositorios de Acceso Abierto), con lo cual participamos de sus normas, directrices, actividades de formación, avances en la construcción de repositorios y la interoperabilidad.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9643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6237" y="231820"/>
            <a:ext cx="4829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/>
              <a:t>http://lareferencia.redclara.net/rfr/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26" t="4035" r="10332" b="12162"/>
          <a:stretch/>
        </p:blipFill>
        <p:spPr>
          <a:xfrm>
            <a:off x="972354" y="631930"/>
            <a:ext cx="10277341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8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321" t="8055" r="10439" b="18707"/>
          <a:stretch/>
        </p:blipFill>
        <p:spPr>
          <a:xfrm>
            <a:off x="1867436" y="553793"/>
            <a:ext cx="8358389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671" r="11924" b="13248"/>
          <a:stretch/>
        </p:blipFill>
        <p:spPr>
          <a:xfrm>
            <a:off x="1287885" y="511935"/>
            <a:ext cx="10071279" cy="63460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27290" y="141666"/>
            <a:ext cx="641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/>
              <a:t>http://www.lareferencia.info/vufind/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0919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384" r="10439" b="585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0073"/>
          </a:xfrm>
        </p:spPr>
        <p:txBody>
          <a:bodyPr/>
          <a:lstStyle/>
          <a:p>
            <a:r>
              <a:rPr lang="es-ES" dirty="0" smtClean="0"/>
              <a:t>Síntesis de la experiencia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Hemos logrado aumentar la capacidad de acción a partir de la integración de las cinco universidades en este trabajo de Conocimiento Abierto</a:t>
            </a:r>
          </a:p>
          <a:p>
            <a:r>
              <a:rPr lang="es-ES" sz="2400" dirty="0" smtClean="0"/>
              <a:t>Hemos compartido los conocimientos y experiencias que se desarrollan en cada universidad para fortalecer los repositorios y promover el acceso abierto</a:t>
            </a:r>
          </a:p>
          <a:p>
            <a:r>
              <a:rPr lang="es-ES" sz="2400" dirty="0" smtClean="0"/>
              <a:t>Recibimos asesoría y capacitación de parte de LA Referencia y esta de COAR, donde se fraguan los principales avances tecnológicos y teóricos sobre </a:t>
            </a:r>
            <a:r>
              <a:rPr lang="es-ES" sz="2400" dirty="0" smtClean="0"/>
              <a:t>repositorios en el mundo</a:t>
            </a:r>
            <a:endParaRPr lang="es-ES" sz="2400" dirty="0" smtClean="0"/>
          </a:p>
          <a:p>
            <a:r>
              <a:rPr lang="es-ES" sz="2400" dirty="0" smtClean="0"/>
              <a:t>Como complemento, desde el año 2013 participamos en el congreso BIREDIAL para conocer los avances que se dan en la región Iberoamericana y el Caribe.</a:t>
            </a:r>
          </a:p>
          <a:p>
            <a:r>
              <a:rPr lang="es-ES" dirty="0" smtClean="0"/>
              <a:t> 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0985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8056" y="286603"/>
            <a:ext cx="3760631" cy="1130073"/>
          </a:xfrm>
        </p:spPr>
        <p:txBody>
          <a:bodyPr/>
          <a:lstStyle/>
          <a:p>
            <a:r>
              <a:rPr lang="es-ES" dirty="0" smtClean="0"/>
              <a:t>¿Cómo nació?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307" y="1737360"/>
            <a:ext cx="11024316" cy="176569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Las cinco universidades públicas trabajamos en un proyecto conjunto de CONARE titulado “</a:t>
            </a:r>
            <a:r>
              <a:rPr lang="es-ES" sz="2400" b="1" dirty="0" smtClean="0"/>
              <a:t>Sub-Comisión de conocimiento abierto</a:t>
            </a:r>
            <a:r>
              <a:rPr lang="es-ES" sz="2400" dirty="0" smtClean="0"/>
              <a:t>” desde el año 2012. Iniciamos con la intención de mejorar las revistas de las universidades, seguimos con los repositorios y estamos en este momento tratando de abarcar acceso abierto, datos abiertos, conocimiento abierto.</a:t>
            </a:r>
          </a:p>
          <a:p>
            <a:endParaRPr lang="es-ES" dirty="0"/>
          </a:p>
        </p:txBody>
      </p:sp>
      <p:pic>
        <p:nvPicPr>
          <p:cNvPr id="3074" name="Picture 2" descr="Resultado de imagen de revistas en con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6" y="3412901"/>
            <a:ext cx="5765201" cy="32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1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671" t="8231" r="10737" b="13601"/>
          <a:stretch/>
        </p:blipFill>
        <p:spPr>
          <a:xfrm>
            <a:off x="978794" y="373487"/>
            <a:ext cx="10225826" cy="57182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734096"/>
            <a:ext cx="66970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Nosotros somos parte de la Sub-Comisión de Conocimiento Abierto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97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4259" y="618186"/>
            <a:ext cx="75727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¡MUCHAS GRACIAS!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43" t="13512" r="12321" b="28742"/>
          <a:stretch/>
        </p:blipFill>
        <p:spPr>
          <a:xfrm>
            <a:off x="1236372" y="2009104"/>
            <a:ext cx="9337184" cy="4224270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983346" y="4726546"/>
            <a:ext cx="1609860" cy="875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3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0882" y="605303"/>
            <a:ext cx="2330048" cy="397031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Para formar el repositorio nacional </a:t>
            </a:r>
            <a:r>
              <a:rPr lang="es-ES" dirty="0" err="1"/>
              <a:t>Kímuk</a:t>
            </a:r>
            <a:r>
              <a:rPr lang="es-ES" dirty="0"/>
              <a:t> cosechamos los cuatro repositorios más tres portales de revistas (el del TEC). Para ello utilizamos la tecnología disponible: </a:t>
            </a:r>
            <a:r>
              <a:rPr lang="es-ES" dirty="0" err="1"/>
              <a:t>Dspace</a:t>
            </a:r>
            <a:r>
              <a:rPr lang="es-ES" dirty="0"/>
              <a:t>, OJS y </a:t>
            </a:r>
            <a:r>
              <a:rPr lang="es-ES" dirty="0" smtClean="0"/>
              <a:t>el protocolo </a:t>
            </a:r>
            <a:r>
              <a:rPr lang="es-ES" dirty="0"/>
              <a:t>OAI-PMH. La norma DC para metadatos y políticas compartidas para su formación.</a:t>
            </a:r>
          </a:p>
        </p:txBody>
      </p:sp>
      <p:pic>
        <p:nvPicPr>
          <p:cNvPr id="4098" name="Picture 2" descr="Resultado de imagen de repositorio kérw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3" y="5443"/>
            <a:ext cx="3438525" cy="11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repositorio una.ac.c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" b="44753"/>
          <a:stretch/>
        </p:blipFill>
        <p:spPr bwMode="auto">
          <a:xfrm>
            <a:off x="4051366" y="2063612"/>
            <a:ext cx="3553541" cy="16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repositorio t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92" y="4779690"/>
            <a:ext cx="2809597" cy="14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reu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24" y="1168642"/>
            <a:ext cx="71056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de repositorio de tesis sibd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41" y="18525"/>
            <a:ext cx="3013657" cy="10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izquierda 2"/>
          <p:cNvSpPr/>
          <p:nvPr/>
        </p:nvSpPr>
        <p:spPr>
          <a:xfrm>
            <a:off x="7235158" y="303214"/>
            <a:ext cx="1107583" cy="562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8" name="Picture 12" descr="Resultado de imagen de portal de revistas uc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14095" b="55904"/>
          <a:stretch/>
        </p:blipFill>
        <p:spPr bwMode="auto">
          <a:xfrm>
            <a:off x="8237084" y="5003021"/>
            <a:ext cx="3713794" cy="102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de portal de revistas un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b="79657"/>
          <a:stretch/>
        </p:blipFill>
        <p:spPr bwMode="auto">
          <a:xfrm>
            <a:off x="4552235" y="3767214"/>
            <a:ext cx="7183013" cy="8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ruz 3"/>
          <p:cNvSpPr/>
          <p:nvPr/>
        </p:nvSpPr>
        <p:spPr>
          <a:xfrm>
            <a:off x="7039846" y="2017408"/>
            <a:ext cx="721631" cy="6509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12" name="Picture 16" descr="Resultado de imagen de portal de revistas un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766" y="2288314"/>
            <a:ext cx="27336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ruz 4"/>
          <p:cNvSpPr/>
          <p:nvPr/>
        </p:nvSpPr>
        <p:spPr>
          <a:xfrm>
            <a:off x="7372625" y="5460589"/>
            <a:ext cx="621333" cy="56733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14" name="Picture 18" descr="Resultado de imagen de PORTAL DE REVISTAS TE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5" y="5177307"/>
            <a:ext cx="2954226" cy="10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334057" y="5460589"/>
            <a:ext cx="925152" cy="567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7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Tecnológicamente hablando…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Utilizamos software libre, especialmente diseñados para repositorios o portales de revistas: </a:t>
            </a:r>
            <a:r>
              <a:rPr lang="es-ES" dirty="0" err="1" smtClean="0">
                <a:hlinkClick r:id="rId2"/>
              </a:rPr>
              <a:t>DSpace</a:t>
            </a:r>
            <a:r>
              <a:rPr lang="es-ES" dirty="0" smtClean="0"/>
              <a:t> y </a:t>
            </a:r>
            <a:r>
              <a:rPr lang="es-ES" dirty="0" smtClean="0">
                <a:hlinkClick r:id="rId3"/>
              </a:rPr>
              <a:t>Open </a:t>
            </a:r>
            <a:r>
              <a:rPr lang="es-ES" dirty="0" err="1" smtClean="0">
                <a:hlinkClick r:id="rId3"/>
              </a:rPr>
              <a:t>Journal</a:t>
            </a:r>
            <a:r>
              <a:rPr lang="es-ES" dirty="0" smtClean="0">
                <a:hlinkClick r:id="rId3"/>
              </a:rPr>
              <a:t> </a:t>
            </a:r>
            <a:r>
              <a:rPr lang="es-ES" dirty="0" err="1" smtClean="0">
                <a:hlinkClick r:id="rId3"/>
              </a:rPr>
              <a:t>Systems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Estos son interoperables (OAI-PMH) y traen incorporados </a:t>
            </a:r>
            <a:r>
              <a:rPr lang="es-ES" dirty="0" err="1" smtClean="0"/>
              <a:t>plugs</a:t>
            </a:r>
            <a:r>
              <a:rPr lang="es-ES" dirty="0" smtClean="0"/>
              <a:t>-in o herramientas que permiten agregar mayores capacidades, según sea necesario.</a:t>
            </a:r>
          </a:p>
          <a:p>
            <a:r>
              <a:rPr lang="es-ES" dirty="0" smtClean="0"/>
              <a:t>OJS incorpora </a:t>
            </a:r>
            <a:r>
              <a:rPr lang="es-ES" dirty="0" err="1" smtClean="0">
                <a:hlinkClick r:id="rId4"/>
              </a:rPr>
              <a:t>Lockss</a:t>
            </a:r>
            <a:r>
              <a:rPr lang="es-ES" dirty="0" smtClean="0"/>
              <a:t> para la preservación de sus contenidos digitales; </a:t>
            </a:r>
            <a:r>
              <a:rPr lang="es-ES" dirty="0" err="1" smtClean="0"/>
              <a:t>DSpace</a:t>
            </a:r>
            <a:r>
              <a:rPr lang="es-ES" dirty="0" smtClean="0"/>
              <a:t> utiliza </a:t>
            </a:r>
            <a:r>
              <a:rPr lang="es-ES" dirty="0" smtClean="0">
                <a:hlinkClick r:id="rId5"/>
              </a:rPr>
              <a:t>Dura Cloud</a:t>
            </a:r>
            <a:r>
              <a:rPr lang="es-ES" dirty="0" smtClean="0"/>
              <a:t>. Tienen mantenimiento y actualización permanente, apoyados por organizaciones sin fines de lucro, utilizan foros y otros medios de comunicación para dar asesorías. </a:t>
            </a:r>
          </a:p>
          <a:p>
            <a:r>
              <a:rPr lang="es-ES" dirty="0" smtClean="0"/>
              <a:t>Ambos ofrecen estadísticas de contenido, de idioma, de procedencia de los usuarios, de </a:t>
            </a:r>
            <a:r>
              <a:rPr lang="es-ES" dirty="0" smtClean="0"/>
              <a:t>descargas y </a:t>
            </a:r>
            <a:r>
              <a:rPr lang="es-ES" dirty="0" smtClean="0"/>
              <a:t>año de las publicaciones. Según los repositorios, ofrece estadísticas de cosechas, de acceso y metadatos. Esto permite llevar un control de su eficacia y ofrecer resultados a quien los solicite.</a:t>
            </a:r>
          </a:p>
          <a:p>
            <a:r>
              <a:rPr lang="es-ES" dirty="0" smtClean="0"/>
              <a:t>Utilizan el </a:t>
            </a:r>
            <a:r>
              <a:rPr lang="es-ES" dirty="0" smtClean="0">
                <a:hlinkClick r:id="rId6"/>
              </a:rPr>
              <a:t>acceso </a:t>
            </a:r>
            <a:r>
              <a:rPr lang="es-ES" dirty="0" smtClean="0">
                <a:hlinkClick r:id="rId6"/>
              </a:rPr>
              <a:t>abierto</a:t>
            </a:r>
            <a:r>
              <a:rPr lang="es-ES" dirty="0" smtClean="0"/>
              <a:t> y </a:t>
            </a:r>
            <a:r>
              <a:rPr lang="es-ES" dirty="0" smtClean="0"/>
              <a:t>usan las licencias </a:t>
            </a:r>
            <a:r>
              <a:rPr lang="es-ES" dirty="0" err="1" smtClean="0">
                <a:hlinkClick r:id="rId7"/>
              </a:rPr>
              <a:t>Creative</a:t>
            </a:r>
            <a:r>
              <a:rPr lang="es-ES" dirty="0" smtClean="0">
                <a:hlinkClick r:id="rId7"/>
              </a:rPr>
              <a:t> </a:t>
            </a:r>
            <a:r>
              <a:rPr lang="es-ES" dirty="0" err="1" smtClean="0">
                <a:hlinkClick r:id="rId7"/>
              </a:rPr>
              <a:t>Commons</a:t>
            </a:r>
            <a:r>
              <a:rPr lang="es-ES" dirty="0" smtClean="0">
                <a:hlinkClick r:id="rId7"/>
              </a:rPr>
              <a:t>. </a:t>
            </a:r>
            <a:r>
              <a:rPr lang="es-ES" dirty="0" smtClean="0"/>
              <a:t> 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67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229" t="2420" r="28256" b="1805"/>
          <a:stretch/>
        </p:blipFill>
        <p:spPr>
          <a:xfrm>
            <a:off x="6568225" y="141666"/>
            <a:ext cx="4881093" cy="645231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21240" y="927279"/>
            <a:ext cx="215077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CONTENIDO: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379" t="22492" r="23605" b="12543"/>
          <a:stretch/>
        </p:blipFill>
        <p:spPr>
          <a:xfrm>
            <a:off x="154548" y="2356834"/>
            <a:ext cx="5112912" cy="37348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3639" y="2356834"/>
            <a:ext cx="159698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IDIOMA: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8493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nació?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Dentro </a:t>
            </a:r>
            <a:r>
              <a:rPr lang="es-ES" dirty="0"/>
              <a:t>de nuestros objetivos estuvo la formación de un repositorio nacional para integrarnos a la Red Federada de Repositorios Institucionales de América Latina (LA Referencia), pues Costa Rica no estaba dentro de los 9 países que iniciaron el </a:t>
            </a:r>
            <a:r>
              <a:rPr lang="es-ES" dirty="0" smtClean="0"/>
              <a:t>proyecto, pero estuvo de observador y participante desde sus inicios.</a:t>
            </a:r>
            <a:endParaRPr lang="es-ES" dirty="0"/>
          </a:p>
          <a:p>
            <a:r>
              <a:rPr lang="es-ES" dirty="0"/>
              <a:t>La integración fue fácil porque cada universidad tenía un repositorio y quien no lo tuviera, lo formó basado en la experiencia de los demás. Así, logramos </a:t>
            </a:r>
            <a:r>
              <a:rPr lang="es-ES" dirty="0" err="1"/>
              <a:t>interoperar</a:t>
            </a:r>
            <a:r>
              <a:rPr lang="es-ES" dirty="0"/>
              <a:t> los cuatro </a:t>
            </a:r>
            <a:r>
              <a:rPr lang="es-ES" dirty="0" smtClean="0"/>
              <a:t>repositorios, más tres portales de revistas y </a:t>
            </a:r>
            <a:r>
              <a:rPr lang="es-ES" dirty="0"/>
              <a:t>formamos </a:t>
            </a:r>
            <a:r>
              <a:rPr lang="es-ES" dirty="0" err="1"/>
              <a:t>Kímuk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Dentro de cada universidad, se </a:t>
            </a:r>
            <a:r>
              <a:rPr lang="es-ES" dirty="0" err="1" smtClean="0"/>
              <a:t>interoperan</a:t>
            </a:r>
            <a:r>
              <a:rPr lang="es-ES" dirty="0" smtClean="0"/>
              <a:t> los repositorios especializados que existan, a partir de políticas institucionales para que se construya un </a:t>
            </a:r>
            <a:r>
              <a:rPr lang="es-ES" u="sng" dirty="0" smtClean="0"/>
              <a:t>repositorio institucional.</a:t>
            </a:r>
          </a:p>
          <a:p>
            <a:r>
              <a:rPr lang="es-ES" dirty="0" smtClean="0"/>
              <a:t>Luego pasamos a LA Referencia como repositorio nacional…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62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positorio kim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3" y="231820"/>
            <a:ext cx="4350868" cy="57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20496" y="257580"/>
            <a:ext cx="4855335" cy="120032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lanzamiento oficial se llevó a cabo el 8 de marzo del 2016, en la Universidad de Costa Rica</a:t>
            </a:r>
            <a:endParaRPr lang="es-ES" sz="2400" dirty="0"/>
          </a:p>
        </p:txBody>
      </p:sp>
      <p:pic>
        <p:nvPicPr>
          <p:cNvPr id="4" name="Picture 2" descr="Resultado de imagen de repositorio kim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5" y="2459866"/>
            <a:ext cx="5550795" cy="36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8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173" r="22021"/>
          <a:stretch/>
        </p:blipFill>
        <p:spPr>
          <a:xfrm>
            <a:off x="579548" y="0"/>
            <a:ext cx="10393251" cy="6349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34119" y="3966693"/>
            <a:ext cx="3155324" cy="1687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01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¿Quién lo alimenta, quién lo mantiene?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Cada repositorio tiene sus propios medios para alimentarlos: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 </a:t>
            </a:r>
            <a:r>
              <a:rPr lang="es-ES" dirty="0" err="1" smtClean="0"/>
              <a:t>Kérwá</a:t>
            </a:r>
            <a:r>
              <a:rPr lang="es-ES" dirty="0" smtClean="0"/>
              <a:t> usa el </a:t>
            </a:r>
            <a:r>
              <a:rPr lang="es-ES" dirty="0" err="1" smtClean="0"/>
              <a:t>autodepósito</a:t>
            </a:r>
            <a:r>
              <a:rPr lang="es-ES" dirty="0" smtClean="0"/>
              <a:t> y la Vicerrectoría de Investigación cura de acuerdo con las políticas definidas.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 el repositorio TEC lo alimenta la Biblioteca,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 el de la UNA lo </a:t>
            </a:r>
            <a:r>
              <a:rPr lang="es-ES" dirty="0" smtClean="0"/>
              <a:t>gestiona </a:t>
            </a:r>
            <a:r>
              <a:rPr lang="es-ES" dirty="0" smtClean="0"/>
              <a:t>UNA Web,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 REUNED lo </a:t>
            </a:r>
            <a:r>
              <a:rPr lang="es-ES" dirty="0" smtClean="0"/>
              <a:t>gestiona </a:t>
            </a:r>
            <a:r>
              <a:rPr lang="es-ES" dirty="0" smtClean="0"/>
              <a:t>la Dirección de Producción de Materiales Didácticos. </a:t>
            </a:r>
          </a:p>
          <a:p>
            <a:r>
              <a:rPr lang="es-ES" dirty="0" smtClean="0"/>
              <a:t>Existe un comité técnico de la Sub-Comisión de Conocimiento Abierto de CONARE que se encarga de definir los procedimientos técnicos que </a:t>
            </a:r>
            <a:r>
              <a:rPr lang="es-ES" dirty="0" smtClean="0"/>
              <a:t>sean necesarios</a:t>
            </a:r>
            <a:endParaRPr lang="es-ES" dirty="0" smtClean="0"/>
          </a:p>
          <a:p>
            <a:r>
              <a:rPr lang="es-ES" dirty="0" smtClean="0"/>
              <a:t>La cosecha se hace mensualmente, cada vez que se realiza se informa sobre los errores a cada uno de los repositorios para que sean corregidos.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4484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586</TotalTime>
  <Words>908</Words>
  <Application>Microsoft Office PowerPoint</Application>
  <PresentationFormat>Panorámica</PresentationFormat>
  <Paragraphs>47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Retrospección</vt:lpstr>
      <vt:lpstr>Repositorio Kímuk:  Cómo nació, cómo crecerá…</vt:lpstr>
      <vt:lpstr>¿Cómo nació?</vt:lpstr>
      <vt:lpstr>Presentación de PowerPoint</vt:lpstr>
      <vt:lpstr>Tecnológicamente hablando…</vt:lpstr>
      <vt:lpstr>Presentación de PowerPoint</vt:lpstr>
      <vt:lpstr>¿Cómo nació?</vt:lpstr>
      <vt:lpstr>Presentación de PowerPoint</vt:lpstr>
      <vt:lpstr>Presentación de PowerPoint</vt:lpstr>
      <vt:lpstr>¿Quién lo alimenta, quién lo mantiene?</vt:lpstr>
      <vt:lpstr>Presentación de PowerPoint</vt:lpstr>
      <vt:lpstr>Presentación de PowerPoint</vt:lpstr>
      <vt:lpstr>¿Cómo participar?</vt:lpstr>
      <vt:lpstr>Presentación de PowerPoint</vt:lpstr>
      <vt:lpstr>¿Para qué sirve Kímuk?</vt:lpstr>
      <vt:lpstr>Presentación de PowerPoint</vt:lpstr>
      <vt:lpstr>Presentación de PowerPoint</vt:lpstr>
      <vt:lpstr>Presentación de PowerPoint</vt:lpstr>
      <vt:lpstr>Presentación de PowerPoint</vt:lpstr>
      <vt:lpstr>Síntesis de la experiencia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Repositorio Kímuk:  Cómo nació, cómo crecerá…</dc:title>
  <dc:creator>Saray</dc:creator>
  <cp:lastModifiedBy>Saray</cp:lastModifiedBy>
  <cp:revision>41</cp:revision>
  <dcterms:created xsi:type="dcterms:W3CDTF">2016-10-22T03:23:48Z</dcterms:created>
  <dcterms:modified xsi:type="dcterms:W3CDTF">2016-11-23T03:33:31Z</dcterms:modified>
</cp:coreProperties>
</file>