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0"/>
  </p:notesMasterIdLst>
  <p:sldIdLst>
    <p:sldId id="258" r:id="rId3"/>
    <p:sldId id="259" r:id="rId4"/>
    <p:sldId id="261" r:id="rId5"/>
    <p:sldId id="257" r:id="rId6"/>
    <p:sldId id="262" r:id="rId7"/>
    <p:sldId id="265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5FEA30-0269-4625-8F67-BA01C6572FE4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C3F7A0-764D-4B6E-A577-5167ADEF05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77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fld id="{F750461F-211E-44EA-A912-9DA72D02A933}" type="slidenum">
              <a:rPr lang="es-ES" altLang="en-US" sz="1300">
                <a:solidFill>
                  <a:srgbClr val="FF3300"/>
                </a:solidFill>
                <a:latin typeface="Arial" charset="0"/>
              </a:rPr>
              <a:pPr eaLnBrk="1" hangingPunct="1">
                <a:spcBef>
                  <a:spcPct val="20000"/>
                </a:spcBef>
              </a:pPr>
              <a:t>1</a:t>
            </a:fld>
            <a:endParaRPr lang="es-ES" altLang="en-US" sz="13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_tradnl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fld id="{F750461F-211E-44EA-A912-9DA72D02A933}" type="slidenum">
              <a:rPr lang="es-ES" altLang="en-US" sz="1300">
                <a:solidFill>
                  <a:srgbClr val="FF3300"/>
                </a:solidFill>
                <a:latin typeface="Arial" charset="0"/>
              </a:rPr>
              <a:pPr eaLnBrk="1" hangingPunct="1">
                <a:spcBef>
                  <a:spcPct val="20000"/>
                </a:spcBef>
              </a:pPr>
              <a:t>6</a:t>
            </a:fld>
            <a:endParaRPr lang="es-ES" altLang="en-US" sz="13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_tradnl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fld id="{A1913FAB-2648-47D9-B742-A130889A36B8}" type="slidenum">
              <a:rPr lang="es-ES" altLang="en-US" sz="1300">
                <a:solidFill>
                  <a:srgbClr val="FF3300"/>
                </a:solidFill>
                <a:latin typeface="Arial" charset="0"/>
              </a:rPr>
              <a:pPr eaLnBrk="1" hangingPunct="1">
                <a:spcBef>
                  <a:spcPct val="20000"/>
                </a:spcBef>
              </a:pPr>
              <a:t>7</a:t>
            </a:fld>
            <a:endParaRPr lang="es-ES" altLang="en-US" sz="13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455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135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600200"/>
            <a:ext cx="2058988" cy="4525963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29325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00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8597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6698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38837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3041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646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1604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95358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75362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s-ES_tradnl" dirty="0" err="1" smtClean="0"/>
              <a:t>Click</a:t>
            </a:r>
            <a:r>
              <a:rPr lang="es-ES_tradnl" dirty="0" smtClean="0"/>
              <a:t> to </a:t>
            </a:r>
            <a:r>
              <a:rPr lang="es-ES_tradnl" dirty="0" err="1" smtClean="0"/>
              <a:t>edit</a:t>
            </a:r>
            <a:r>
              <a:rPr lang="es-ES_tradnl" dirty="0" smtClean="0"/>
              <a:t> Master </a:t>
            </a:r>
            <a:r>
              <a:rPr lang="es-ES_tradnl" dirty="0" err="1" smtClean="0"/>
              <a:t>text</a:t>
            </a:r>
            <a:r>
              <a:rPr lang="es-ES_tradnl" dirty="0" smtClean="0"/>
              <a:t> </a:t>
            </a:r>
            <a:r>
              <a:rPr lang="es-ES_tradnl" dirty="0" err="1" smtClean="0"/>
              <a:t>styles</a:t>
            </a:r>
            <a:endParaRPr lang="es-ES_tradnl" dirty="0" smtClean="0"/>
          </a:p>
          <a:p>
            <a:pPr lvl="1"/>
            <a:r>
              <a:rPr lang="es-ES_tradnl" dirty="0" err="1" smtClean="0"/>
              <a:t>Second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2"/>
            <a:r>
              <a:rPr lang="es-ES_tradnl" dirty="0" err="1" smtClean="0"/>
              <a:t>Third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3"/>
            <a:r>
              <a:rPr lang="es-ES_tradnl" dirty="0" err="1" smtClean="0"/>
              <a:t>Fourth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4"/>
            <a:r>
              <a:rPr lang="es-ES_tradnl" dirty="0" err="1" smtClean="0"/>
              <a:t>Fifth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1771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751128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4883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84313"/>
            <a:ext cx="2057400" cy="4641850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4313"/>
            <a:ext cx="6019800" cy="4641850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296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0667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143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914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398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7419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4957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0318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ondo_portada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2050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cambiar el estilo de título	</a:t>
            </a:r>
          </a:p>
        </p:txBody>
      </p:sp>
      <p:pic>
        <p:nvPicPr>
          <p:cNvPr id="1028" name="1 Imagen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" y="6427788"/>
            <a:ext cx="11176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2 Imagen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825" y="6427788"/>
            <a:ext cx="12223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bg1"/>
          </a:solidFill>
          <a:latin typeface="+mj-lt"/>
          <a:ea typeface="ＭＳ Ｐゴシック" pitchFamily="-107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bg1"/>
          </a:solidFill>
          <a:latin typeface="Arial" pitchFamily="105" charset="0"/>
          <a:ea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bg1"/>
          </a:solidFill>
          <a:latin typeface="Arial" pitchFamily="105" charset="0"/>
          <a:ea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bg1"/>
          </a:solidFill>
          <a:latin typeface="Arial" pitchFamily="105" charset="0"/>
          <a:ea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bg1"/>
          </a:solidFill>
          <a:latin typeface="Arial" pitchFamily="105" charset="0"/>
          <a:ea typeface="ＭＳ Ｐゴシック" pitchFamily="-107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5000">
          <a:solidFill>
            <a:schemeClr val="bg1"/>
          </a:solidFill>
          <a:latin typeface="Arial" pitchFamily="105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000">
          <a:solidFill>
            <a:schemeClr val="bg1"/>
          </a:solidFill>
          <a:latin typeface="Arial" pitchFamily="105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000">
          <a:solidFill>
            <a:schemeClr val="bg1"/>
          </a:solidFill>
          <a:latin typeface="Arial" pitchFamily="105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000">
          <a:solidFill>
            <a:schemeClr val="bg1"/>
          </a:solidFill>
          <a:latin typeface="Arial" pitchFamily="10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10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10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10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10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10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10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10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10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ondo_text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916238" y="404813"/>
            <a:ext cx="5759450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cambiar el estilo de título	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41438"/>
            <a:ext cx="8229600" cy="478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texto del patrón</a:t>
            </a:r>
          </a:p>
          <a:p>
            <a:pPr lvl="1"/>
            <a:r>
              <a:rPr lang="es-ES" altLang="en-US" smtClean="0"/>
              <a:t>Segundo nivel</a:t>
            </a:r>
          </a:p>
        </p:txBody>
      </p:sp>
      <p:pic>
        <p:nvPicPr>
          <p:cNvPr id="2053" name="1 Imagen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" y="6427788"/>
            <a:ext cx="11176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5 Imagen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6407150"/>
            <a:ext cx="1081087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3081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336699"/>
          </a:solidFill>
          <a:latin typeface="+mj-lt"/>
          <a:ea typeface="ＭＳ Ｐゴシック" pitchFamily="-107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336699"/>
          </a:solidFill>
          <a:latin typeface="Arial" pitchFamily="105" charset="0"/>
          <a:ea typeface="ＭＳ Ｐゴシック" pitchFamily="-107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336699"/>
          </a:solidFill>
          <a:latin typeface="Arial" pitchFamily="105" charset="0"/>
          <a:ea typeface="ＭＳ Ｐゴシック" pitchFamily="-107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336699"/>
          </a:solidFill>
          <a:latin typeface="Arial" pitchFamily="105" charset="0"/>
          <a:ea typeface="ＭＳ Ｐゴシック" pitchFamily="-107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336699"/>
          </a:solidFill>
          <a:latin typeface="Arial" pitchFamily="105" charset="0"/>
          <a:ea typeface="ＭＳ Ｐゴシック" pitchFamily="-107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rgbClr val="336699"/>
          </a:solidFill>
          <a:latin typeface="Arial" pitchFamily="105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rgbClr val="336699"/>
          </a:solidFill>
          <a:latin typeface="Arial" pitchFamily="105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rgbClr val="336699"/>
          </a:solidFill>
          <a:latin typeface="Arial" pitchFamily="105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rgbClr val="336699"/>
          </a:solidFill>
          <a:latin typeface="Arial" pitchFamily="10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36699"/>
        </a:buClr>
        <a:buChar char="•"/>
        <a:defRPr sz="2500">
          <a:solidFill>
            <a:srgbClr val="5F5F5F"/>
          </a:solidFill>
          <a:latin typeface="+mn-lt"/>
          <a:ea typeface="ＭＳ Ｐゴシック" pitchFamily="-107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6699"/>
        </a:buClr>
        <a:buChar char="•"/>
        <a:defRPr sz="2000">
          <a:solidFill>
            <a:srgbClr val="5F5F5F"/>
          </a:solidFill>
          <a:latin typeface="+mn-lt"/>
          <a:ea typeface="ＭＳ Ｐゴシック" pitchFamily="10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5F5F5F"/>
          </a:solidFill>
          <a:latin typeface="+mn-lt"/>
          <a:ea typeface="ＭＳ Ｐゴシック" pitchFamily="10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5F5F5F"/>
          </a:solidFill>
          <a:latin typeface="+mn-lt"/>
          <a:ea typeface="ＭＳ Ｐゴシック" pitchFamily="10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5F5F5F"/>
          </a:solidFill>
          <a:latin typeface="+mn-lt"/>
          <a:ea typeface="ＭＳ Ｐゴシック" pitchFamily="10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5F5F5F"/>
          </a:solidFill>
          <a:latin typeface="+mn-lt"/>
          <a:ea typeface="ＭＳ Ｐゴシック" pitchFamily="10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5F5F5F"/>
          </a:solidFill>
          <a:latin typeface="+mn-lt"/>
          <a:ea typeface="ＭＳ Ｐゴシック" pitchFamily="10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5F5F5F"/>
          </a:solidFill>
          <a:latin typeface="+mn-lt"/>
          <a:ea typeface="ＭＳ Ｐゴシック" pitchFamily="10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5F5F5F"/>
          </a:solidFill>
          <a:latin typeface="+mn-lt"/>
          <a:ea typeface="ＭＳ Ｐゴシック" pitchFamily="10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4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2275" y="3429000"/>
            <a:ext cx="6156325" cy="863600"/>
          </a:xfrm>
        </p:spPr>
        <p:txBody>
          <a:bodyPr/>
          <a:lstStyle/>
          <a:p>
            <a:r>
              <a:rPr lang="es-CR" altLang="en-US" sz="4800" dirty="0" smtClean="0">
                <a:solidFill>
                  <a:schemeClr val="tx1"/>
                </a:solidFill>
              </a:rPr>
              <a:t>Caso de uso y adaptación de imágenes</a:t>
            </a:r>
            <a:r>
              <a:rPr lang="es-CR" altLang="en-US" sz="3200" dirty="0" smtClean="0"/>
              <a:t/>
            </a:r>
            <a:br>
              <a:rPr lang="es-CR" altLang="en-US" sz="3200" dirty="0" smtClean="0"/>
            </a:br>
            <a:r>
              <a:rPr lang="es-CR" altLang="en-US" sz="3200" dirty="0" smtClean="0"/>
              <a:t/>
            </a:r>
            <a:br>
              <a:rPr lang="es-CR" altLang="en-US" sz="3200" dirty="0" smtClean="0"/>
            </a:br>
            <a:r>
              <a:rPr lang="es-CR" altLang="en-US" sz="3200" dirty="0">
                <a:solidFill>
                  <a:srgbClr val="FFC000"/>
                </a:solidFill>
              </a:rPr>
              <a:t>Lic. Silvia Salazar</a:t>
            </a:r>
            <a:r>
              <a:rPr lang="es-CR" altLang="en-US" sz="3200" dirty="0" smtClean="0"/>
              <a:t/>
            </a:r>
            <a:br>
              <a:rPr lang="es-CR" altLang="en-US" sz="3200" dirty="0" smtClean="0"/>
            </a:br>
            <a:r>
              <a:rPr lang="es-CR" altLang="en-US" sz="3200" dirty="0" smtClean="0">
                <a:solidFill>
                  <a:srgbClr val="FFC000"/>
                </a:solidFill>
              </a:rPr>
              <a:t>Ing. Mauricio Villegas</a:t>
            </a:r>
            <a:br>
              <a:rPr lang="es-CR" altLang="en-US" sz="3200" dirty="0" smtClean="0">
                <a:solidFill>
                  <a:srgbClr val="FFC000"/>
                </a:solidFill>
              </a:rPr>
            </a:br>
            <a:r>
              <a:rPr lang="es-CR" altLang="en-US" sz="2400" dirty="0" smtClean="0">
                <a:solidFill>
                  <a:schemeClr val="tx1"/>
                </a:solidFill>
              </a:rPr>
              <a:t>PROINNOVA, UCR</a:t>
            </a:r>
            <a:br>
              <a:rPr lang="es-CR" altLang="en-US" sz="2400" dirty="0" smtClean="0">
                <a:solidFill>
                  <a:schemeClr val="tx1"/>
                </a:solidFill>
              </a:rPr>
            </a:br>
            <a:r>
              <a:rPr lang="es-CR" altLang="en-US" sz="2400" dirty="0" smtClean="0">
                <a:solidFill>
                  <a:schemeClr val="tx1"/>
                </a:solidFill>
              </a:rPr>
              <a:t>2511-1359</a:t>
            </a:r>
            <a:r>
              <a:rPr lang="es-CR" altLang="en-US" sz="2400" dirty="0" smtClean="0"/>
              <a:t/>
            </a:r>
            <a:br>
              <a:rPr lang="es-CR" altLang="en-US" sz="2400" dirty="0" smtClean="0"/>
            </a:br>
            <a:endParaRPr lang="es-ES" altLang="en-US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338300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38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38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03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03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381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Título"/>
          <p:cNvSpPr>
            <a:spLocks noGrp="1"/>
          </p:cNvSpPr>
          <p:nvPr>
            <p:ph type="title"/>
          </p:nvPr>
        </p:nvSpPr>
        <p:spPr>
          <a:xfrm>
            <a:off x="2771775" y="188913"/>
            <a:ext cx="6121400" cy="1143000"/>
          </a:xfrm>
        </p:spPr>
        <p:txBody>
          <a:bodyPr/>
          <a:lstStyle/>
          <a:p>
            <a:r>
              <a:rPr lang="es-CR" altLang="en-US" dirty="0" smtClean="0"/>
              <a:t>Antecedentes</a:t>
            </a:r>
          </a:p>
        </p:txBody>
      </p:sp>
      <p:sp>
        <p:nvSpPr>
          <p:cNvPr id="4099" name="2 Marcador de contenido"/>
          <p:cNvSpPr>
            <a:spLocks noGrp="1"/>
          </p:cNvSpPr>
          <p:nvPr>
            <p:ph idx="1"/>
          </p:nvPr>
        </p:nvSpPr>
        <p:spPr>
          <a:xfrm>
            <a:off x="539750" y="1412875"/>
            <a:ext cx="7772400" cy="4500563"/>
          </a:xfrm>
        </p:spPr>
        <p:txBody>
          <a:bodyPr/>
          <a:lstStyle/>
          <a:p>
            <a:pPr eaLnBrk="1" hangingPunct="1"/>
            <a:r>
              <a:rPr lang="es-CR" altLang="en-US" dirty="0" smtClean="0">
                <a:ea typeface="ＭＳ Ｐゴシック" pitchFamily="-107" charset="-128"/>
              </a:rPr>
              <a:t>1989-1990: la directora del Museo Nacional, Melania Ortiz, aprueba la “compra” de un retrato de Mauro Fernández</a:t>
            </a:r>
          </a:p>
          <a:p>
            <a:pPr eaLnBrk="1" hangingPunct="1"/>
            <a:r>
              <a:rPr lang="es-CR" altLang="en-US" dirty="0" smtClean="0">
                <a:ea typeface="ＭＳ Ｐゴシック" pitchFamily="-107" charset="-128"/>
              </a:rPr>
              <a:t>El museógrafo del Museo y pintor Guillermo Cubero realiza la pintura y la “deja” en el Museo</a:t>
            </a:r>
          </a:p>
          <a:p>
            <a:pPr lvl="1" eaLnBrk="1" hangingPunct="1"/>
            <a:r>
              <a:rPr lang="es-CR" altLang="en-US" dirty="0" smtClean="0">
                <a:ea typeface="ＭＳ Ｐゴシック" pitchFamily="-107" charset="-128"/>
              </a:rPr>
              <a:t>No existe constancia de donación o compra de la pintura</a:t>
            </a: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675" y="3934178"/>
            <a:ext cx="2981325" cy="255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 descr="https://notasgenealogicas.files.wordpress.com/2013/07/mauro-fernc3a1ndez-acuc3b1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934178"/>
            <a:ext cx="1828800" cy="2438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36761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Título"/>
          <p:cNvSpPr>
            <a:spLocks noGrp="1"/>
          </p:cNvSpPr>
          <p:nvPr>
            <p:ph type="title"/>
          </p:nvPr>
        </p:nvSpPr>
        <p:spPr>
          <a:xfrm>
            <a:off x="2771775" y="188913"/>
            <a:ext cx="6121400" cy="1143000"/>
          </a:xfrm>
        </p:spPr>
        <p:txBody>
          <a:bodyPr/>
          <a:lstStyle/>
          <a:p>
            <a:r>
              <a:rPr lang="es-CR" altLang="en-US" dirty="0" smtClean="0"/>
              <a:t>Antecedentes (2)</a:t>
            </a:r>
          </a:p>
        </p:txBody>
      </p:sp>
      <p:sp>
        <p:nvSpPr>
          <p:cNvPr id="4099" name="2 Marcador de contenido"/>
          <p:cNvSpPr>
            <a:spLocks noGrp="1"/>
          </p:cNvSpPr>
          <p:nvPr>
            <p:ph idx="1"/>
          </p:nvPr>
        </p:nvSpPr>
        <p:spPr>
          <a:xfrm>
            <a:off x="539750" y="1412875"/>
            <a:ext cx="7772400" cy="4500563"/>
          </a:xfrm>
        </p:spPr>
        <p:txBody>
          <a:bodyPr/>
          <a:lstStyle/>
          <a:p>
            <a:pPr eaLnBrk="1" hangingPunct="1"/>
            <a:r>
              <a:rPr lang="es-CR" altLang="en-US" dirty="0" smtClean="0">
                <a:ea typeface="ＭＳ Ｐゴシック" pitchFamily="-107" charset="-128"/>
              </a:rPr>
              <a:t>1990-2000: la obra permanece “en exhibición” en la oficina de la Sra. Ortiz del Museo</a:t>
            </a:r>
          </a:p>
          <a:p>
            <a:pPr eaLnBrk="1" hangingPunct="1"/>
            <a:r>
              <a:rPr lang="es-CR" altLang="en-US" dirty="0" smtClean="0"/>
              <a:t>2000: al pensionarse la Sra. Ortiz, la “dona” al Museo</a:t>
            </a:r>
          </a:p>
          <a:p>
            <a:pPr lvl="1" eaLnBrk="1" hangingPunct="1"/>
            <a:r>
              <a:rPr lang="es-CR" altLang="en-US" dirty="0" smtClean="0"/>
              <a:t>El Museo la integra oficialmente a su inventario</a:t>
            </a:r>
          </a:p>
          <a:p>
            <a:pPr eaLnBrk="1" hangingPunct="1"/>
            <a:r>
              <a:rPr lang="es-CR" altLang="en-US" dirty="0" smtClean="0">
                <a:ea typeface="ＭＳ Ｐゴシック" pitchFamily="-107" charset="-128"/>
              </a:rPr>
              <a:t>2009: el Banco Central (BCCR) solicita retratos de Mauro Fernández para integrarlos a la nueva familia de billetes</a:t>
            </a:r>
          </a:p>
          <a:p>
            <a:pPr lvl="1" eaLnBrk="1" hangingPunct="1"/>
            <a:r>
              <a:rPr lang="es-CR" altLang="en-US" dirty="0" smtClean="0">
                <a:ea typeface="ＭＳ Ｐゴシック" pitchFamily="-107" charset="-128"/>
              </a:rPr>
              <a:t>Se escoge la pintura del Sr. Cubero para el de 2000 colones</a:t>
            </a:r>
          </a:p>
          <a:p>
            <a:pPr eaLnBrk="1" hangingPunct="1"/>
            <a:r>
              <a:rPr lang="es-CR" altLang="en-US" dirty="0" smtClean="0"/>
              <a:t>2010: el Sr. Cubero reconoce su obra en la prensa y reclama un irrespeto a sus derechos</a:t>
            </a:r>
            <a:endParaRPr lang="es-CR" altLang="en-US" dirty="0" smtClean="0">
              <a:ea typeface="ＭＳ Ｐゴシック" pitchFamily="-10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59635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1" name="Picture 2" descr="200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721100"/>
            <a:ext cx="4886325" cy="245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104900"/>
            <a:ext cx="2981325" cy="255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 descr="https://notasgenealogicas.files.wordpress.com/2013/07/mauro-fernc3a1ndez-acuc3b1a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219201"/>
            <a:ext cx="1828800" cy="2438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00714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Ejercicio de roles</a:t>
            </a:r>
            <a:endParaRPr lang="en-US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 smtClean="0"/>
              <a:t>Hagan 4 grupos que asuman los siguientes roles:</a:t>
            </a:r>
          </a:p>
          <a:p>
            <a:pPr lvl="1"/>
            <a:r>
              <a:rPr lang="es-CR" dirty="0" smtClean="0"/>
              <a:t>El pintor</a:t>
            </a:r>
          </a:p>
          <a:p>
            <a:pPr lvl="1"/>
            <a:r>
              <a:rPr lang="es-CR" dirty="0" smtClean="0"/>
              <a:t>El Museo Nacional en 1990</a:t>
            </a:r>
          </a:p>
          <a:p>
            <a:pPr lvl="1"/>
            <a:r>
              <a:rPr lang="es-CR" dirty="0" smtClean="0"/>
              <a:t>El Museo Nacional en el 2009</a:t>
            </a:r>
          </a:p>
          <a:p>
            <a:pPr lvl="1"/>
            <a:r>
              <a:rPr lang="es-CR" dirty="0" smtClean="0"/>
              <a:t>El Banco Central</a:t>
            </a:r>
          </a:p>
          <a:p>
            <a:r>
              <a:rPr lang="es-CR" dirty="0" smtClean="0"/>
              <a:t>¿Qué errores cometieron?</a:t>
            </a:r>
          </a:p>
          <a:p>
            <a:r>
              <a:rPr lang="es-CR" dirty="0" smtClean="0"/>
              <a:t>¿Qué pudieron haber hecho para subsanarlos?</a:t>
            </a:r>
          </a:p>
          <a:p>
            <a:r>
              <a:rPr lang="es-CR" dirty="0" smtClean="0"/>
              <a:t>Como editores de revistas científicas, ¿qué hacen ustedes cuando reciben un artículo que integra imágenes o fotografías de terceros?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897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2275" y="3048000"/>
            <a:ext cx="6156325" cy="863600"/>
          </a:xfrm>
        </p:spPr>
        <p:txBody>
          <a:bodyPr/>
          <a:lstStyle/>
          <a:p>
            <a:r>
              <a:rPr lang="es-CR" altLang="en-US" sz="4800" dirty="0" smtClean="0">
                <a:solidFill>
                  <a:schemeClr val="tx1"/>
                </a:solidFill>
              </a:rPr>
              <a:t>Esta historia continuará…</a:t>
            </a:r>
            <a:endParaRPr lang="es-ES" altLang="en-US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080905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38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38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03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03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381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" y="549275"/>
            <a:ext cx="8686800" cy="6048375"/>
          </a:xfrm>
        </p:spPr>
        <p:txBody>
          <a:bodyPr/>
          <a:lstStyle/>
          <a:p>
            <a:pPr eaLnBrk="1" hangingPunct="1"/>
            <a:r>
              <a:rPr lang="es-ES_tradnl" altLang="en-US" sz="4400" smtClean="0">
                <a:solidFill>
                  <a:schemeClr val="tx1"/>
                </a:solidFill>
              </a:rPr>
              <a:t>¡Gracias!</a:t>
            </a:r>
            <a:br>
              <a:rPr lang="es-ES_tradnl" altLang="en-US" sz="4400" smtClean="0">
                <a:solidFill>
                  <a:schemeClr val="tx1"/>
                </a:solidFill>
              </a:rPr>
            </a:br>
            <a:r>
              <a:rPr lang="es-ES_tradnl" altLang="en-US" sz="4400" smtClean="0">
                <a:solidFill>
                  <a:schemeClr val="tx1"/>
                </a:solidFill>
              </a:rPr>
              <a:t/>
            </a:r>
            <a:br>
              <a:rPr lang="es-ES_tradnl" altLang="en-US" sz="4400" smtClean="0">
                <a:solidFill>
                  <a:schemeClr val="tx1"/>
                </a:solidFill>
              </a:rPr>
            </a:br>
            <a:r>
              <a:rPr lang="es-ES_tradnl" altLang="en-US" sz="4400" smtClean="0">
                <a:solidFill>
                  <a:schemeClr val="tx1"/>
                </a:solidFill>
              </a:rPr>
              <a:t/>
            </a:r>
            <a:br>
              <a:rPr lang="es-ES_tradnl" altLang="en-US" sz="4400" smtClean="0">
                <a:solidFill>
                  <a:schemeClr val="tx1"/>
                </a:solidFill>
              </a:rPr>
            </a:br>
            <a:r>
              <a:rPr lang="es-ES_tradnl" altLang="en-US" sz="4400" smtClean="0">
                <a:solidFill>
                  <a:schemeClr val="tx1"/>
                </a:solidFill>
              </a:rPr>
              <a:t/>
            </a:r>
            <a:br>
              <a:rPr lang="es-ES_tradnl" altLang="en-US" sz="4400" smtClean="0">
                <a:solidFill>
                  <a:schemeClr val="tx1"/>
                </a:solidFill>
              </a:rPr>
            </a:br>
            <a:r>
              <a:rPr lang="es-ES_tradnl" altLang="en-US" sz="4400" smtClean="0">
                <a:solidFill>
                  <a:schemeClr val="tx1"/>
                </a:solidFill>
              </a:rPr>
              <a:t/>
            </a:r>
            <a:br>
              <a:rPr lang="es-ES_tradnl" altLang="en-US" sz="4400" smtClean="0">
                <a:solidFill>
                  <a:schemeClr val="tx1"/>
                </a:solidFill>
              </a:rPr>
            </a:br>
            <a:r>
              <a:rPr lang="es-ES_tradnl" altLang="en-US" sz="4400" smtClean="0">
                <a:solidFill>
                  <a:schemeClr val="tx1"/>
                </a:solidFill>
              </a:rPr>
              <a:t/>
            </a:r>
            <a:br>
              <a:rPr lang="es-ES_tradnl" altLang="en-US" sz="4400" smtClean="0">
                <a:solidFill>
                  <a:schemeClr val="tx1"/>
                </a:solidFill>
              </a:rPr>
            </a:br>
            <a:r>
              <a:rPr lang="es-ES_tradnl" altLang="en-US" sz="4400" smtClean="0">
                <a:solidFill>
                  <a:schemeClr val="tx1"/>
                </a:solidFill>
              </a:rPr>
              <a:t/>
            </a:r>
            <a:br>
              <a:rPr lang="es-ES_tradnl" altLang="en-US" sz="4400" smtClean="0">
                <a:solidFill>
                  <a:schemeClr val="tx1"/>
                </a:solidFill>
              </a:rPr>
            </a:br>
            <a:r>
              <a:rPr lang="es-ES_tradnl" altLang="en-US" sz="4400" smtClean="0">
                <a:solidFill>
                  <a:schemeClr val="tx1"/>
                </a:solidFill>
              </a:rPr>
              <a:t/>
            </a:r>
            <a:br>
              <a:rPr lang="es-ES_tradnl" altLang="en-US" sz="4400" smtClean="0">
                <a:solidFill>
                  <a:schemeClr val="tx1"/>
                </a:solidFill>
              </a:rPr>
            </a:br>
            <a:r>
              <a:rPr lang="es-ES_tradnl" altLang="en-US" sz="2400" smtClean="0">
                <a:solidFill>
                  <a:schemeClr val="tx1"/>
                </a:solidFill>
              </a:rPr>
              <a:t>2511-1359</a:t>
            </a:r>
            <a:br>
              <a:rPr lang="es-ES_tradnl" altLang="en-US" sz="2400" smtClean="0">
                <a:solidFill>
                  <a:schemeClr val="tx1"/>
                </a:solidFill>
              </a:rPr>
            </a:br>
            <a:r>
              <a:rPr lang="es-ES_tradnl" altLang="en-US" sz="2400" smtClean="0">
                <a:solidFill>
                  <a:schemeClr val="tx1"/>
                </a:solidFill>
              </a:rPr>
              <a:t>proinnova.vi@ucr.ac.cr</a:t>
            </a:r>
            <a:br>
              <a:rPr lang="es-ES_tradnl" altLang="en-US" sz="2400" smtClean="0">
                <a:solidFill>
                  <a:schemeClr val="tx1"/>
                </a:solidFill>
              </a:rPr>
            </a:br>
            <a:endParaRPr lang="es-ES_tradnl" altLang="en-US" sz="2400" smtClean="0">
              <a:solidFill>
                <a:schemeClr val="tx1"/>
              </a:solidFill>
            </a:endParaRPr>
          </a:p>
        </p:txBody>
      </p:sp>
      <p:pic>
        <p:nvPicPr>
          <p:cNvPr id="28675" name="3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196975"/>
            <a:ext cx="6424613" cy="424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8683313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ción">
  <a:themeElements>
    <a:clrScheme name="Presentació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ció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Presentació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iseño personalizado">
  <a:themeElements>
    <a:clrScheme name="Diseño personaliz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ersonaliz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iseño personaliz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resentació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Diseño personaliz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3.xml><?xml version="1.0" encoding="utf-8"?>
<a:themeOverride xmlns:a="http://schemas.openxmlformats.org/drawingml/2006/main">
  <a:clrScheme name="Diseño personaliz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4.xml><?xml version="1.0" encoding="utf-8"?>
<a:themeOverride xmlns:a="http://schemas.openxmlformats.org/drawingml/2006/main">
  <a:clrScheme name="Diseño personaliz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5.xml><?xml version="1.0" encoding="utf-8"?>
<a:themeOverride xmlns:a="http://schemas.openxmlformats.org/drawingml/2006/main">
  <a:clrScheme name="Presentació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231</Words>
  <Application>Microsoft Office PowerPoint</Application>
  <PresentationFormat>Presentación en pantalla (4:3)</PresentationFormat>
  <Paragraphs>26</Paragraphs>
  <Slides>7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7</vt:i4>
      </vt:variant>
    </vt:vector>
  </HeadingPairs>
  <TitlesOfParts>
    <vt:vector size="9" baseType="lpstr">
      <vt:lpstr>Presentación</vt:lpstr>
      <vt:lpstr>Diseño personalizado</vt:lpstr>
      <vt:lpstr>Caso de uso y adaptación de imágenes  Lic. Silvia Salazar Ing. Mauricio Villegas PROINNOVA, UCR 2511-1359 </vt:lpstr>
      <vt:lpstr>Antecedentes</vt:lpstr>
      <vt:lpstr>Antecedentes (2)</vt:lpstr>
      <vt:lpstr>Presentación de PowerPoint</vt:lpstr>
      <vt:lpstr>Ejercicio de roles</vt:lpstr>
      <vt:lpstr>Esta historia continuará…</vt:lpstr>
      <vt:lpstr>¡Gracias!        2511-1359 proinnova.vi@ucr.ac.cr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PRIN007</dc:creator>
  <cp:lastModifiedBy>PRIN007</cp:lastModifiedBy>
  <cp:revision>8</cp:revision>
  <dcterms:created xsi:type="dcterms:W3CDTF">2015-03-18T17:43:26Z</dcterms:created>
  <dcterms:modified xsi:type="dcterms:W3CDTF">2015-03-25T19:52:01Z</dcterms:modified>
</cp:coreProperties>
</file>